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82"/>
  </p:normalViewPr>
  <p:slideViewPr>
    <p:cSldViewPr snapToGrid="0" snapToObjects="1">
      <p:cViewPr>
        <p:scale>
          <a:sx n="121" d="100"/>
          <a:sy n="121" d="100"/>
        </p:scale>
        <p:origin x="14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D7DBE2-6768-4B27-9E20-37413045D02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115AA39-7BAD-466E-8232-BFCF4F57C978}">
      <dgm:prSet/>
      <dgm:spPr/>
      <dgm:t>
        <a:bodyPr/>
        <a:lstStyle/>
        <a:p>
          <a:r>
            <a:rPr lang="en-US"/>
            <a:t>Objective: Predict Yes Bank's monthly closing prices</a:t>
          </a:r>
        </a:p>
      </dgm:t>
    </dgm:pt>
    <dgm:pt modelId="{CD108640-877B-48B3-B5BB-1BAE43BCDE2F}" type="parTrans" cxnId="{1A34B490-4AC5-4D75-8C62-AF18F31DB1A0}">
      <dgm:prSet/>
      <dgm:spPr/>
      <dgm:t>
        <a:bodyPr/>
        <a:lstStyle/>
        <a:p>
          <a:endParaRPr lang="en-US"/>
        </a:p>
      </dgm:t>
    </dgm:pt>
    <dgm:pt modelId="{CE2AF06B-F0BA-4C59-8736-4B62D08F75C3}" type="sibTrans" cxnId="{1A34B490-4AC5-4D75-8C62-AF18F31DB1A0}">
      <dgm:prSet/>
      <dgm:spPr/>
      <dgm:t>
        <a:bodyPr/>
        <a:lstStyle/>
        <a:p>
          <a:endParaRPr lang="en-US"/>
        </a:p>
      </dgm:t>
    </dgm:pt>
    <dgm:pt modelId="{0EE734F1-9D32-484A-A9EB-B52BBCADDE19}">
      <dgm:prSet/>
      <dgm:spPr/>
      <dgm:t>
        <a:bodyPr/>
        <a:lstStyle/>
        <a:p>
          <a:r>
            <a:rPr lang="en-US"/>
            <a:t>Data: 2005–2020 OHLC prices</a:t>
          </a:r>
        </a:p>
      </dgm:t>
    </dgm:pt>
    <dgm:pt modelId="{F36271DD-C634-46C6-9D4E-46B7CEE51EEA}" type="parTrans" cxnId="{FD023F69-30D6-47D3-A63C-90E28A0AD853}">
      <dgm:prSet/>
      <dgm:spPr/>
      <dgm:t>
        <a:bodyPr/>
        <a:lstStyle/>
        <a:p>
          <a:endParaRPr lang="en-US"/>
        </a:p>
      </dgm:t>
    </dgm:pt>
    <dgm:pt modelId="{03F2B583-5BBA-4D3E-AAC5-2B4A5CA763D6}" type="sibTrans" cxnId="{FD023F69-30D6-47D3-A63C-90E28A0AD853}">
      <dgm:prSet/>
      <dgm:spPr/>
      <dgm:t>
        <a:bodyPr/>
        <a:lstStyle/>
        <a:p>
          <a:endParaRPr lang="en-US"/>
        </a:p>
      </dgm:t>
    </dgm:pt>
    <dgm:pt modelId="{284E25B8-3D3D-472F-8060-9DEAFF85B493}">
      <dgm:prSet/>
      <dgm:spPr/>
      <dgm:t>
        <a:bodyPr/>
        <a:lstStyle/>
        <a:p>
          <a:r>
            <a:rPr lang="en-US"/>
            <a:t>Tools: Python, Pandas, Matplotlib, Seaborn, scikit-learn</a:t>
          </a:r>
        </a:p>
      </dgm:t>
    </dgm:pt>
    <dgm:pt modelId="{23E3C55D-B153-47B8-BB8E-D0AC1B731CF1}" type="parTrans" cxnId="{B953C2AF-12C5-454F-974B-8BC7031E01C6}">
      <dgm:prSet/>
      <dgm:spPr/>
      <dgm:t>
        <a:bodyPr/>
        <a:lstStyle/>
        <a:p>
          <a:endParaRPr lang="en-US"/>
        </a:p>
      </dgm:t>
    </dgm:pt>
    <dgm:pt modelId="{94C99DDC-87B2-471E-830E-ABCF33CFC632}" type="sibTrans" cxnId="{B953C2AF-12C5-454F-974B-8BC7031E01C6}">
      <dgm:prSet/>
      <dgm:spPr/>
      <dgm:t>
        <a:bodyPr/>
        <a:lstStyle/>
        <a:p>
          <a:endParaRPr lang="en-US"/>
        </a:p>
      </dgm:t>
    </dgm:pt>
    <dgm:pt modelId="{7CFE238D-796E-474F-B232-188D3AF213AE}">
      <dgm:prSet/>
      <dgm:spPr/>
      <dgm:t>
        <a:bodyPr/>
        <a:lstStyle/>
        <a:p>
          <a:r>
            <a:rPr lang="en-US"/>
            <a:t>Approach: EDA → Feature Selection → Model Building</a:t>
          </a:r>
        </a:p>
      </dgm:t>
    </dgm:pt>
    <dgm:pt modelId="{684587C7-BE96-40FB-BF6E-96D60882E14D}" type="parTrans" cxnId="{B46458D2-8519-4026-BC99-53D46F048336}">
      <dgm:prSet/>
      <dgm:spPr/>
      <dgm:t>
        <a:bodyPr/>
        <a:lstStyle/>
        <a:p>
          <a:endParaRPr lang="en-US"/>
        </a:p>
      </dgm:t>
    </dgm:pt>
    <dgm:pt modelId="{CC3C987F-B15D-40A0-BF07-C4C332EBB857}" type="sibTrans" cxnId="{B46458D2-8519-4026-BC99-53D46F048336}">
      <dgm:prSet/>
      <dgm:spPr/>
      <dgm:t>
        <a:bodyPr/>
        <a:lstStyle/>
        <a:p>
          <a:endParaRPr lang="en-US"/>
        </a:p>
      </dgm:t>
    </dgm:pt>
    <dgm:pt modelId="{A28056C0-03F4-4D92-BDFF-F9B088A50D33}" type="pres">
      <dgm:prSet presAssocID="{8FD7DBE2-6768-4B27-9E20-37413045D020}" presName="root" presStyleCnt="0">
        <dgm:presLayoutVars>
          <dgm:dir/>
          <dgm:resizeHandles val="exact"/>
        </dgm:presLayoutVars>
      </dgm:prSet>
      <dgm:spPr/>
    </dgm:pt>
    <dgm:pt modelId="{D6867823-DB2D-4169-A982-16A952A03869}" type="pres">
      <dgm:prSet presAssocID="{8FD7DBE2-6768-4B27-9E20-37413045D020}" presName="container" presStyleCnt="0">
        <dgm:presLayoutVars>
          <dgm:dir/>
          <dgm:resizeHandles val="exact"/>
        </dgm:presLayoutVars>
      </dgm:prSet>
      <dgm:spPr/>
    </dgm:pt>
    <dgm:pt modelId="{CE2519FF-DFB6-4A71-8FA0-872DCB03E3A4}" type="pres">
      <dgm:prSet presAssocID="{8115AA39-7BAD-466E-8232-BFCF4F57C978}" presName="compNode" presStyleCnt="0"/>
      <dgm:spPr/>
    </dgm:pt>
    <dgm:pt modelId="{3C46418A-F4E1-4ADB-AA39-804EA54158E1}" type="pres">
      <dgm:prSet presAssocID="{8115AA39-7BAD-466E-8232-BFCF4F57C978}" presName="iconBgRect" presStyleLbl="bgShp" presStyleIdx="0" presStyleCnt="4"/>
      <dgm:spPr/>
    </dgm:pt>
    <dgm:pt modelId="{A3C72F84-B1C9-4AEB-91B3-88139E74A116}" type="pres">
      <dgm:prSet presAssocID="{8115AA39-7BAD-466E-8232-BFCF4F57C97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8837FBE-2D3C-4306-BEF1-30DBA758EC40}" type="pres">
      <dgm:prSet presAssocID="{8115AA39-7BAD-466E-8232-BFCF4F57C978}" presName="spaceRect" presStyleCnt="0"/>
      <dgm:spPr/>
    </dgm:pt>
    <dgm:pt modelId="{B989BE9B-2E03-4B19-99ED-6C6879210B51}" type="pres">
      <dgm:prSet presAssocID="{8115AA39-7BAD-466E-8232-BFCF4F57C978}" presName="textRect" presStyleLbl="revTx" presStyleIdx="0" presStyleCnt="4">
        <dgm:presLayoutVars>
          <dgm:chMax val="1"/>
          <dgm:chPref val="1"/>
        </dgm:presLayoutVars>
      </dgm:prSet>
      <dgm:spPr/>
    </dgm:pt>
    <dgm:pt modelId="{CCCEE48C-D84B-4F19-A516-C962731462AD}" type="pres">
      <dgm:prSet presAssocID="{CE2AF06B-F0BA-4C59-8736-4B62D08F75C3}" presName="sibTrans" presStyleLbl="sibTrans2D1" presStyleIdx="0" presStyleCnt="0"/>
      <dgm:spPr/>
    </dgm:pt>
    <dgm:pt modelId="{810CD5DA-5B4C-4E8B-AD4C-FBB70F0EA368}" type="pres">
      <dgm:prSet presAssocID="{0EE734F1-9D32-484A-A9EB-B52BBCADDE19}" presName="compNode" presStyleCnt="0"/>
      <dgm:spPr/>
    </dgm:pt>
    <dgm:pt modelId="{026F6A45-DB7E-4099-B9AD-D18580CA9B18}" type="pres">
      <dgm:prSet presAssocID="{0EE734F1-9D32-484A-A9EB-B52BBCADDE19}" presName="iconBgRect" presStyleLbl="bgShp" presStyleIdx="1" presStyleCnt="4"/>
      <dgm:spPr/>
    </dgm:pt>
    <dgm:pt modelId="{15567D85-6CE6-4F55-B02F-C38599D48C02}" type="pres">
      <dgm:prSet presAssocID="{0EE734F1-9D32-484A-A9EB-B52BBCADDE1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53BF5D3D-1D39-4DD0-8D9F-D2BD8490AEC4}" type="pres">
      <dgm:prSet presAssocID="{0EE734F1-9D32-484A-A9EB-B52BBCADDE19}" presName="spaceRect" presStyleCnt="0"/>
      <dgm:spPr/>
    </dgm:pt>
    <dgm:pt modelId="{D8E896BE-A82D-4B1C-AFBD-0821446DC883}" type="pres">
      <dgm:prSet presAssocID="{0EE734F1-9D32-484A-A9EB-B52BBCADDE19}" presName="textRect" presStyleLbl="revTx" presStyleIdx="1" presStyleCnt="4">
        <dgm:presLayoutVars>
          <dgm:chMax val="1"/>
          <dgm:chPref val="1"/>
        </dgm:presLayoutVars>
      </dgm:prSet>
      <dgm:spPr/>
    </dgm:pt>
    <dgm:pt modelId="{83E3EC2D-FC3F-4578-B8F6-03AF3BB1D257}" type="pres">
      <dgm:prSet presAssocID="{03F2B583-5BBA-4D3E-AAC5-2B4A5CA763D6}" presName="sibTrans" presStyleLbl="sibTrans2D1" presStyleIdx="0" presStyleCnt="0"/>
      <dgm:spPr/>
    </dgm:pt>
    <dgm:pt modelId="{2A5981F7-7274-45CE-90F3-D78B5F289857}" type="pres">
      <dgm:prSet presAssocID="{284E25B8-3D3D-472F-8060-9DEAFF85B493}" presName="compNode" presStyleCnt="0"/>
      <dgm:spPr/>
    </dgm:pt>
    <dgm:pt modelId="{CBD76942-314F-4E4D-9D11-6806DC14920F}" type="pres">
      <dgm:prSet presAssocID="{284E25B8-3D3D-472F-8060-9DEAFF85B493}" presName="iconBgRect" presStyleLbl="bgShp" presStyleIdx="2" presStyleCnt="4"/>
      <dgm:spPr/>
    </dgm:pt>
    <dgm:pt modelId="{8A516BBD-000E-4F3E-BB14-C077420F9E9A}" type="pres">
      <dgm:prSet presAssocID="{284E25B8-3D3D-472F-8060-9DEAFF85B49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14AE6366-8AE2-4133-A18F-CDB053B7593B}" type="pres">
      <dgm:prSet presAssocID="{284E25B8-3D3D-472F-8060-9DEAFF85B493}" presName="spaceRect" presStyleCnt="0"/>
      <dgm:spPr/>
    </dgm:pt>
    <dgm:pt modelId="{E699DC47-49E4-48B9-895C-CA9A30BCEE92}" type="pres">
      <dgm:prSet presAssocID="{284E25B8-3D3D-472F-8060-9DEAFF85B493}" presName="textRect" presStyleLbl="revTx" presStyleIdx="2" presStyleCnt="4">
        <dgm:presLayoutVars>
          <dgm:chMax val="1"/>
          <dgm:chPref val="1"/>
        </dgm:presLayoutVars>
      </dgm:prSet>
      <dgm:spPr/>
    </dgm:pt>
    <dgm:pt modelId="{A3CDD8A7-EC7F-4622-B65E-0018F9C93DE3}" type="pres">
      <dgm:prSet presAssocID="{94C99DDC-87B2-471E-830E-ABCF33CFC632}" presName="sibTrans" presStyleLbl="sibTrans2D1" presStyleIdx="0" presStyleCnt="0"/>
      <dgm:spPr/>
    </dgm:pt>
    <dgm:pt modelId="{C5131A27-825B-44D3-A230-B0D40A494DD3}" type="pres">
      <dgm:prSet presAssocID="{7CFE238D-796E-474F-B232-188D3AF213AE}" presName="compNode" presStyleCnt="0"/>
      <dgm:spPr/>
    </dgm:pt>
    <dgm:pt modelId="{27E64C4E-E94E-41C0-8FCB-F6094A9851CD}" type="pres">
      <dgm:prSet presAssocID="{7CFE238D-796E-474F-B232-188D3AF213AE}" presName="iconBgRect" presStyleLbl="bgShp" presStyleIdx="3" presStyleCnt="4"/>
      <dgm:spPr/>
    </dgm:pt>
    <dgm:pt modelId="{4D8D2886-FA58-45EE-8B2C-D081591F4DBE}" type="pres">
      <dgm:prSet presAssocID="{7CFE238D-796E-474F-B232-188D3AF213A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3405AC3-19FC-452B-95BA-CBFCCD98CE51}" type="pres">
      <dgm:prSet presAssocID="{7CFE238D-796E-474F-B232-188D3AF213AE}" presName="spaceRect" presStyleCnt="0"/>
      <dgm:spPr/>
    </dgm:pt>
    <dgm:pt modelId="{7CBD94BE-B16D-4623-9704-E36E63890572}" type="pres">
      <dgm:prSet presAssocID="{7CFE238D-796E-474F-B232-188D3AF213A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AE30516-2B57-401E-BDE2-97A3829BF340}" type="presOf" srcId="{94C99DDC-87B2-471E-830E-ABCF33CFC632}" destId="{A3CDD8A7-EC7F-4622-B65E-0018F9C93DE3}" srcOrd="0" destOrd="0" presId="urn:microsoft.com/office/officeart/2018/2/layout/IconCircleList"/>
    <dgm:cxn modelId="{B8D24126-749B-41EA-972D-793929051604}" type="presOf" srcId="{03F2B583-5BBA-4D3E-AAC5-2B4A5CA763D6}" destId="{83E3EC2D-FC3F-4578-B8F6-03AF3BB1D257}" srcOrd="0" destOrd="0" presId="urn:microsoft.com/office/officeart/2018/2/layout/IconCircleList"/>
    <dgm:cxn modelId="{8F20C34C-9428-4569-A4AF-0CA8D9156A98}" type="presOf" srcId="{0EE734F1-9D32-484A-A9EB-B52BBCADDE19}" destId="{D8E896BE-A82D-4B1C-AFBD-0821446DC883}" srcOrd="0" destOrd="0" presId="urn:microsoft.com/office/officeart/2018/2/layout/IconCircleList"/>
    <dgm:cxn modelId="{99E5DE5B-72D7-4572-9F25-319CC91CFF00}" type="presOf" srcId="{284E25B8-3D3D-472F-8060-9DEAFF85B493}" destId="{E699DC47-49E4-48B9-895C-CA9A30BCEE92}" srcOrd="0" destOrd="0" presId="urn:microsoft.com/office/officeart/2018/2/layout/IconCircleList"/>
    <dgm:cxn modelId="{FD023F69-30D6-47D3-A63C-90E28A0AD853}" srcId="{8FD7DBE2-6768-4B27-9E20-37413045D020}" destId="{0EE734F1-9D32-484A-A9EB-B52BBCADDE19}" srcOrd="1" destOrd="0" parTransId="{F36271DD-C634-46C6-9D4E-46B7CEE51EEA}" sibTransId="{03F2B583-5BBA-4D3E-AAC5-2B4A5CA763D6}"/>
    <dgm:cxn modelId="{F5239C7B-5787-4364-AB67-384CF95F8A9E}" type="presOf" srcId="{CE2AF06B-F0BA-4C59-8736-4B62D08F75C3}" destId="{CCCEE48C-D84B-4F19-A516-C962731462AD}" srcOrd="0" destOrd="0" presId="urn:microsoft.com/office/officeart/2018/2/layout/IconCircleList"/>
    <dgm:cxn modelId="{CFE2607C-A77C-442F-89DF-B0DC02522FC1}" type="presOf" srcId="{8FD7DBE2-6768-4B27-9E20-37413045D020}" destId="{A28056C0-03F4-4D92-BDFF-F9B088A50D33}" srcOrd="0" destOrd="0" presId="urn:microsoft.com/office/officeart/2018/2/layout/IconCircleList"/>
    <dgm:cxn modelId="{1A34B490-4AC5-4D75-8C62-AF18F31DB1A0}" srcId="{8FD7DBE2-6768-4B27-9E20-37413045D020}" destId="{8115AA39-7BAD-466E-8232-BFCF4F57C978}" srcOrd="0" destOrd="0" parTransId="{CD108640-877B-48B3-B5BB-1BAE43BCDE2F}" sibTransId="{CE2AF06B-F0BA-4C59-8736-4B62D08F75C3}"/>
    <dgm:cxn modelId="{B953C2AF-12C5-454F-974B-8BC7031E01C6}" srcId="{8FD7DBE2-6768-4B27-9E20-37413045D020}" destId="{284E25B8-3D3D-472F-8060-9DEAFF85B493}" srcOrd="2" destOrd="0" parTransId="{23E3C55D-B153-47B8-BB8E-D0AC1B731CF1}" sibTransId="{94C99DDC-87B2-471E-830E-ABCF33CFC632}"/>
    <dgm:cxn modelId="{57A7B2B5-CDEB-4CBD-8207-B1B478EE95E5}" type="presOf" srcId="{8115AA39-7BAD-466E-8232-BFCF4F57C978}" destId="{B989BE9B-2E03-4B19-99ED-6C6879210B51}" srcOrd="0" destOrd="0" presId="urn:microsoft.com/office/officeart/2018/2/layout/IconCircleList"/>
    <dgm:cxn modelId="{B46458D2-8519-4026-BC99-53D46F048336}" srcId="{8FD7DBE2-6768-4B27-9E20-37413045D020}" destId="{7CFE238D-796E-474F-B232-188D3AF213AE}" srcOrd="3" destOrd="0" parTransId="{684587C7-BE96-40FB-BF6E-96D60882E14D}" sibTransId="{CC3C987F-B15D-40A0-BF07-C4C332EBB857}"/>
    <dgm:cxn modelId="{9481B2D5-C284-44EC-8A90-B15D5AC67471}" type="presOf" srcId="{7CFE238D-796E-474F-B232-188D3AF213AE}" destId="{7CBD94BE-B16D-4623-9704-E36E63890572}" srcOrd="0" destOrd="0" presId="urn:microsoft.com/office/officeart/2018/2/layout/IconCircleList"/>
    <dgm:cxn modelId="{65DECA5B-C2E9-41D7-845B-339C9494CA57}" type="presParOf" srcId="{A28056C0-03F4-4D92-BDFF-F9B088A50D33}" destId="{D6867823-DB2D-4169-A982-16A952A03869}" srcOrd="0" destOrd="0" presId="urn:microsoft.com/office/officeart/2018/2/layout/IconCircleList"/>
    <dgm:cxn modelId="{2C84E602-D4ED-46E4-AE9D-984D483D4EFA}" type="presParOf" srcId="{D6867823-DB2D-4169-A982-16A952A03869}" destId="{CE2519FF-DFB6-4A71-8FA0-872DCB03E3A4}" srcOrd="0" destOrd="0" presId="urn:microsoft.com/office/officeart/2018/2/layout/IconCircleList"/>
    <dgm:cxn modelId="{B01418E5-B876-40C0-8E83-F880E557F8B0}" type="presParOf" srcId="{CE2519FF-DFB6-4A71-8FA0-872DCB03E3A4}" destId="{3C46418A-F4E1-4ADB-AA39-804EA54158E1}" srcOrd="0" destOrd="0" presId="urn:microsoft.com/office/officeart/2018/2/layout/IconCircleList"/>
    <dgm:cxn modelId="{B91845D1-7C03-4DBA-82FD-F56869A0AFE5}" type="presParOf" srcId="{CE2519FF-DFB6-4A71-8FA0-872DCB03E3A4}" destId="{A3C72F84-B1C9-4AEB-91B3-88139E74A116}" srcOrd="1" destOrd="0" presId="urn:microsoft.com/office/officeart/2018/2/layout/IconCircleList"/>
    <dgm:cxn modelId="{5C3DEA7F-A255-4D47-901A-67F2B4FC0581}" type="presParOf" srcId="{CE2519FF-DFB6-4A71-8FA0-872DCB03E3A4}" destId="{48837FBE-2D3C-4306-BEF1-30DBA758EC40}" srcOrd="2" destOrd="0" presId="urn:microsoft.com/office/officeart/2018/2/layout/IconCircleList"/>
    <dgm:cxn modelId="{CC92CDFE-0170-4C0B-8CE4-420432060C13}" type="presParOf" srcId="{CE2519FF-DFB6-4A71-8FA0-872DCB03E3A4}" destId="{B989BE9B-2E03-4B19-99ED-6C6879210B51}" srcOrd="3" destOrd="0" presId="urn:microsoft.com/office/officeart/2018/2/layout/IconCircleList"/>
    <dgm:cxn modelId="{1232D3EC-327B-42E2-9F10-6789CA695511}" type="presParOf" srcId="{D6867823-DB2D-4169-A982-16A952A03869}" destId="{CCCEE48C-D84B-4F19-A516-C962731462AD}" srcOrd="1" destOrd="0" presId="urn:microsoft.com/office/officeart/2018/2/layout/IconCircleList"/>
    <dgm:cxn modelId="{2150E0F6-763C-4A44-AA04-BC994AECACE9}" type="presParOf" srcId="{D6867823-DB2D-4169-A982-16A952A03869}" destId="{810CD5DA-5B4C-4E8B-AD4C-FBB70F0EA368}" srcOrd="2" destOrd="0" presId="urn:microsoft.com/office/officeart/2018/2/layout/IconCircleList"/>
    <dgm:cxn modelId="{2B096E0D-A11E-45B0-8609-EAFE5EA07D2B}" type="presParOf" srcId="{810CD5DA-5B4C-4E8B-AD4C-FBB70F0EA368}" destId="{026F6A45-DB7E-4099-B9AD-D18580CA9B18}" srcOrd="0" destOrd="0" presId="urn:microsoft.com/office/officeart/2018/2/layout/IconCircleList"/>
    <dgm:cxn modelId="{C1ECBD2C-B8A2-4C06-8868-0C89DCF28EA7}" type="presParOf" srcId="{810CD5DA-5B4C-4E8B-AD4C-FBB70F0EA368}" destId="{15567D85-6CE6-4F55-B02F-C38599D48C02}" srcOrd="1" destOrd="0" presId="urn:microsoft.com/office/officeart/2018/2/layout/IconCircleList"/>
    <dgm:cxn modelId="{1E870235-55C9-47A6-9335-533B01F57053}" type="presParOf" srcId="{810CD5DA-5B4C-4E8B-AD4C-FBB70F0EA368}" destId="{53BF5D3D-1D39-4DD0-8D9F-D2BD8490AEC4}" srcOrd="2" destOrd="0" presId="urn:microsoft.com/office/officeart/2018/2/layout/IconCircleList"/>
    <dgm:cxn modelId="{75AEAF62-E287-418D-9DC7-0978B7A68856}" type="presParOf" srcId="{810CD5DA-5B4C-4E8B-AD4C-FBB70F0EA368}" destId="{D8E896BE-A82D-4B1C-AFBD-0821446DC883}" srcOrd="3" destOrd="0" presId="urn:microsoft.com/office/officeart/2018/2/layout/IconCircleList"/>
    <dgm:cxn modelId="{9A802E90-9668-4076-9DCE-C37E61B9F820}" type="presParOf" srcId="{D6867823-DB2D-4169-A982-16A952A03869}" destId="{83E3EC2D-FC3F-4578-B8F6-03AF3BB1D257}" srcOrd="3" destOrd="0" presId="urn:microsoft.com/office/officeart/2018/2/layout/IconCircleList"/>
    <dgm:cxn modelId="{1D6BE5AF-211D-4746-9B04-34924501B883}" type="presParOf" srcId="{D6867823-DB2D-4169-A982-16A952A03869}" destId="{2A5981F7-7274-45CE-90F3-D78B5F289857}" srcOrd="4" destOrd="0" presId="urn:microsoft.com/office/officeart/2018/2/layout/IconCircleList"/>
    <dgm:cxn modelId="{73DFC040-8CA4-4BD6-88FB-FA3DDD296115}" type="presParOf" srcId="{2A5981F7-7274-45CE-90F3-D78B5F289857}" destId="{CBD76942-314F-4E4D-9D11-6806DC14920F}" srcOrd="0" destOrd="0" presId="urn:microsoft.com/office/officeart/2018/2/layout/IconCircleList"/>
    <dgm:cxn modelId="{756FB439-0E1E-45B7-89B8-4E19AC9E54D7}" type="presParOf" srcId="{2A5981F7-7274-45CE-90F3-D78B5F289857}" destId="{8A516BBD-000E-4F3E-BB14-C077420F9E9A}" srcOrd="1" destOrd="0" presId="urn:microsoft.com/office/officeart/2018/2/layout/IconCircleList"/>
    <dgm:cxn modelId="{8E9EE627-FAB2-4AA0-A479-29C1ADE99372}" type="presParOf" srcId="{2A5981F7-7274-45CE-90F3-D78B5F289857}" destId="{14AE6366-8AE2-4133-A18F-CDB053B7593B}" srcOrd="2" destOrd="0" presId="urn:microsoft.com/office/officeart/2018/2/layout/IconCircleList"/>
    <dgm:cxn modelId="{C106225C-E492-4FDA-AE20-E71453EF5CF9}" type="presParOf" srcId="{2A5981F7-7274-45CE-90F3-D78B5F289857}" destId="{E699DC47-49E4-48B9-895C-CA9A30BCEE92}" srcOrd="3" destOrd="0" presId="urn:microsoft.com/office/officeart/2018/2/layout/IconCircleList"/>
    <dgm:cxn modelId="{DF3C3B52-9A81-442C-AA2E-5823514571FF}" type="presParOf" srcId="{D6867823-DB2D-4169-A982-16A952A03869}" destId="{A3CDD8A7-EC7F-4622-B65E-0018F9C93DE3}" srcOrd="5" destOrd="0" presId="urn:microsoft.com/office/officeart/2018/2/layout/IconCircleList"/>
    <dgm:cxn modelId="{B80C7D95-66E7-4DB8-84BD-DAB3A810B9F7}" type="presParOf" srcId="{D6867823-DB2D-4169-A982-16A952A03869}" destId="{C5131A27-825B-44D3-A230-B0D40A494DD3}" srcOrd="6" destOrd="0" presId="urn:microsoft.com/office/officeart/2018/2/layout/IconCircleList"/>
    <dgm:cxn modelId="{CA063773-E683-41C7-936F-3E1B98F9AFE9}" type="presParOf" srcId="{C5131A27-825B-44D3-A230-B0D40A494DD3}" destId="{27E64C4E-E94E-41C0-8FCB-F6094A9851CD}" srcOrd="0" destOrd="0" presId="urn:microsoft.com/office/officeart/2018/2/layout/IconCircleList"/>
    <dgm:cxn modelId="{7018F013-4D20-4CBD-AD88-954796FFC0E8}" type="presParOf" srcId="{C5131A27-825B-44D3-A230-B0D40A494DD3}" destId="{4D8D2886-FA58-45EE-8B2C-D081591F4DBE}" srcOrd="1" destOrd="0" presId="urn:microsoft.com/office/officeart/2018/2/layout/IconCircleList"/>
    <dgm:cxn modelId="{3EEBA922-CA42-4551-AD05-9CA926B0BBCD}" type="presParOf" srcId="{C5131A27-825B-44D3-A230-B0D40A494DD3}" destId="{33405AC3-19FC-452B-95BA-CBFCCD98CE51}" srcOrd="2" destOrd="0" presId="urn:microsoft.com/office/officeart/2018/2/layout/IconCircleList"/>
    <dgm:cxn modelId="{B56E9485-CFBC-45D6-A778-EF4278EE2735}" type="presParOf" srcId="{C5131A27-825B-44D3-A230-B0D40A494DD3}" destId="{7CBD94BE-B16D-4623-9704-E36E6389057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3EA299-15B0-43EC-8295-CFBC793B8C9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5_2" csCatId="accent5" phldr="1"/>
      <dgm:spPr/>
      <dgm:t>
        <a:bodyPr/>
        <a:lstStyle/>
        <a:p>
          <a:endParaRPr lang="en-US"/>
        </a:p>
      </dgm:t>
    </dgm:pt>
    <dgm:pt modelId="{B9560738-13D4-4842-AB72-D93F7BC534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stock showed consistent growth till 2018</a:t>
          </a:r>
        </a:p>
      </dgm:t>
    </dgm:pt>
    <dgm:pt modelId="{1FAB72D6-5F7F-422E-9B7D-A98BD093C2E7}" type="parTrans" cxnId="{A9E9F996-A487-441E-BF64-275B241000C2}">
      <dgm:prSet/>
      <dgm:spPr/>
      <dgm:t>
        <a:bodyPr/>
        <a:lstStyle/>
        <a:p>
          <a:endParaRPr lang="en-US"/>
        </a:p>
      </dgm:t>
    </dgm:pt>
    <dgm:pt modelId="{83DFC90F-14BF-4887-9934-73A2A15D3CBC}" type="sibTrans" cxnId="{A9E9F996-A487-441E-BF64-275B241000C2}">
      <dgm:prSet/>
      <dgm:spPr/>
      <dgm:t>
        <a:bodyPr/>
        <a:lstStyle/>
        <a:p>
          <a:endParaRPr lang="en-US"/>
        </a:p>
      </dgm:t>
    </dgm:pt>
    <dgm:pt modelId="{8F4B4664-FBF8-4592-A973-A76F3C591E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Post-2018: Sharp decline due to market or internal issues</a:t>
          </a:r>
        </a:p>
      </dgm:t>
    </dgm:pt>
    <dgm:pt modelId="{D31F247B-2524-4131-AB62-34C58D70694B}" type="parTrans" cxnId="{1F73B11D-5294-401B-857B-91144139A5EE}">
      <dgm:prSet/>
      <dgm:spPr/>
      <dgm:t>
        <a:bodyPr/>
        <a:lstStyle/>
        <a:p>
          <a:endParaRPr lang="en-US"/>
        </a:p>
      </dgm:t>
    </dgm:pt>
    <dgm:pt modelId="{0324C1C7-3EE6-492E-A678-D4613C181D09}" type="sibTrans" cxnId="{1F73B11D-5294-401B-857B-91144139A5EE}">
      <dgm:prSet/>
      <dgm:spPr/>
      <dgm:t>
        <a:bodyPr/>
        <a:lstStyle/>
        <a:p>
          <a:endParaRPr lang="en-US"/>
        </a:p>
      </dgm:t>
    </dgm:pt>
    <dgm:pt modelId="{057F1712-D44F-4B02-8879-3E4C5E0F871E}" type="pres">
      <dgm:prSet presAssocID="{E63EA299-15B0-43EC-8295-CFBC793B8C97}" presName="root" presStyleCnt="0">
        <dgm:presLayoutVars>
          <dgm:dir/>
          <dgm:resizeHandles val="exact"/>
        </dgm:presLayoutVars>
      </dgm:prSet>
      <dgm:spPr/>
    </dgm:pt>
    <dgm:pt modelId="{F112B514-B2E0-48C1-B546-C73DC7F080BD}" type="pres">
      <dgm:prSet presAssocID="{B9560738-13D4-4842-AB72-D93F7BC5341D}" presName="compNode" presStyleCnt="0"/>
      <dgm:spPr/>
    </dgm:pt>
    <dgm:pt modelId="{D2382DF9-C18D-4C05-8368-B4FFE1335261}" type="pres">
      <dgm:prSet presAssocID="{B9560738-13D4-4842-AB72-D93F7BC5341D}" presName="bgRect" presStyleLbl="bgShp" presStyleIdx="0" presStyleCnt="2"/>
      <dgm:spPr/>
    </dgm:pt>
    <dgm:pt modelId="{3F2B946D-7EA4-421B-92E5-A3C671DBB2B4}" type="pres">
      <dgm:prSet presAssocID="{B9560738-13D4-4842-AB72-D93F7BC5341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8166A06-6578-4B73-BC37-DC4645480F41}" type="pres">
      <dgm:prSet presAssocID="{B9560738-13D4-4842-AB72-D93F7BC5341D}" presName="spaceRect" presStyleCnt="0"/>
      <dgm:spPr/>
    </dgm:pt>
    <dgm:pt modelId="{8BFBF3E2-B808-4507-922E-34674F176C17}" type="pres">
      <dgm:prSet presAssocID="{B9560738-13D4-4842-AB72-D93F7BC5341D}" presName="parTx" presStyleLbl="revTx" presStyleIdx="0" presStyleCnt="2">
        <dgm:presLayoutVars>
          <dgm:chMax val="0"/>
          <dgm:chPref val="0"/>
        </dgm:presLayoutVars>
      </dgm:prSet>
      <dgm:spPr/>
    </dgm:pt>
    <dgm:pt modelId="{4D124108-0B6E-4561-8067-75F2CEE7C550}" type="pres">
      <dgm:prSet presAssocID="{83DFC90F-14BF-4887-9934-73A2A15D3CBC}" presName="sibTrans" presStyleCnt="0"/>
      <dgm:spPr/>
    </dgm:pt>
    <dgm:pt modelId="{F9C9DDC9-B74B-4BE4-8435-D750B4F79E33}" type="pres">
      <dgm:prSet presAssocID="{8F4B4664-FBF8-4592-A973-A76F3C591EB0}" presName="compNode" presStyleCnt="0"/>
      <dgm:spPr/>
    </dgm:pt>
    <dgm:pt modelId="{2205C79D-EA8A-495D-829A-120E08AFE8E9}" type="pres">
      <dgm:prSet presAssocID="{8F4B4664-FBF8-4592-A973-A76F3C591EB0}" presName="bgRect" presStyleLbl="bgShp" presStyleIdx="1" presStyleCnt="2"/>
      <dgm:spPr/>
    </dgm:pt>
    <dgm:pt modelId="{48320068-400A-48E7-80C5-FD12A021C76A}" type="pres">
      <dgm:prSet presAssocID="{8F4B4664-FBF8-4592-A973-A76F3C591EB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B3E3AE14-ACFE-4BC3-8D21-7A9439FBEC85}" type="pres">
      <dgm:prSet presAssocID="{8F4B4664-FBF8-4592-A973-A76F3C591EB0}" presName="spaceRect" presStyleCnt="0"/>
      <dgm:spPr/>
    </dgm:pt>
    <dgm:pt modelId="{B78EF891-5D1D-4F6C-9823-AC8D41A78A79}" type="pres">
      <dgm:prSet presAssocID="{8F4B4664-FBF8-4592-A973-A76F3C591EB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8291209-65B6-774E-9C81-18CCBD689170}" type="presOf" srcId="{E63EA299-15B0-43EC-8295-CFBC793B8C97}" destId="{057F1712-D44F-4B02-8879-3E4C5E0F871E}" srcOrd="0" destOrd="0" presId="urn:microsoft.com/office/officeart/2018/2/layout/IconVerticalSolidList"/>
    <dgm:cxn modelId="{6CC7C30E-BC83-9C48-BB05-DD93EF6FF01E}" type="presOf" srcId="{8F4B4664-FBF8-4592-A973-A76F3C591EB0}" destId="{B78EF891-5D1D-4F6C-9823-AC8D41A78A79}" srcOrd="0" destOrd="0" presId="urn:microsoft.com/office/officeart/2018/2/layout/IconVerticalSolidList"/>
    <dgm:cxn modelId="{1F73B11D-5294-401B-857B-91144139A5EE}" srcId="{E63EA299-15B0-43EC-8295-CFBC793B8C97}" destId="{8F4B4664-FBF8-4592-A973-A76F3C591EB0}" srcOrd="1" destOrd="0" parTransId="{D31F247B-2524-4131-AB62-34C58D70694B}" sibTransId="{0324C1C7-3EE6-492E-A678-D4613C181D09}"/>
    <dgm:cxn modelId="{2828028C-BE9F-094C-B026-7A7212133C7D}" type="presOf" srcId="{B9560738-13D4-4842-AB72-D93F7BC5341D}" destId="{8BFBF3E2-B808-4507-922E-34674F176C17}" srcOrd="0" destOrd="0" presId="urn:microsoft.com/office/officeart/2018/2/layout/IconVerticalSolidList"/>
    <dgm:cxn modelId="{A9E9F996-A487-441E-BF64-275B241000C2}" srcId="{E63EA299-15B0-43EC-8295-CFBC793B8C97}" destId="{B9560738-13D4-4842-AB72-D93F7BC5341D}" srcOrd="0" destOrd="0" parTransId="{1FAB72D6-5F7F-422E-9B7D-A98BD093C2E7}" sibTransId="{83DFC90F-14BF-4887-9934-73A2A15D3CBC}"/>
    <dgm:cxn modelId="{2239E273-CBFD-C147-959A-12C26267EF83}" type="presParOf" srcId="{057F1712-D44F-4B02-8879-3E4C5E0F871E}" destId="{F112B514-B2E0-48C1-B546-C73DC7F080BD}" srcOrd="0" destOrd="0" presId="urn:microsoft.com/office/officeart/2018/2/layout/IconVerticalSolidList"/>
    <dgm:cxn modelId="{4B34C279-5B91-8E47-B40F-43F4577D8793}" type="presParOf" srcId="{F112B514-B2E0-48C1-B546-C73DC7F080BD}" destId="{D2382DF9-C18D-4C05-8368-B4FFE1335261}" srcOrd="0" destOrd="0" presId="urn:microsoft.com/office/officeart/2018/2/layout/IconVerticalSolidList"/>
    <dgm:cxn modelId="{911240AE-E620-1340-BF84-6E1E4A0FD6DC}" type="presParOf" srcId="{F112B514-B2E0-48C1-B546-C73DC7F080BD}" destId="{3F2B946D-7EA4-421B-92E5-A3C671DBB2B4}" srcOrd="1" destOrd="0" presId="urn:microsoft.com/office/officeart/2018/2/layout/IconVerticalSolidList"/>
    <dgm:cxn modelId="{CCFC9AF9-4C2F-7541-A72A-FE92581C8F0F}" type="presParOf" srcId="{F112B514-B2E0-48C1-B546-C73DC7F080BD}" destId="{98166A06-6578-4B73-BC37-DC4645480F41}" srcOrd="2" destOrd="0" presId="urn:microsoft.com/office/officeart/2018/2/layout/IconVerticalSolidList"/>
    <dgm:cxn modelId="{1B05D02E-747E-3048-96A5-6280251106B8}" type="presParOf" srcId="{F112B514-B2E0-48C1-B546-C73DC7F080BD}" destId="{8BFBF3E2-B808-4507-922E-34674F176C17}" srcOrd="3" destOrd="0" presId="urn:microsoft.com/office/officeart/2018/2/layout/IconVerticalSolidList"/>
    <dgm:cxn modelId="{66D70C52-A58A-A649-9989-8F87129BD2CC}" type="presParOf" srcId="{057F1712-D44F-4B02-8879-3E4C5E0F871E}" destId="{4D124108-0B6E-4561-8067-75F2CEE7C550}" srcOrd="1" destOrd="0" presId="urn:microsoft.com/office/officeart/2018/2/layout/IconVerticalSolidList"/>
    <dgm:cxn modelId="{DB4D9D7E-99BD-E744-92A4-3EB0352D7EC7}" type="presParOf" srcId="{057F1712-D44F-4B02-8879-3E4C5E0F871E}" destId="{F9C9DDC9-B74B-4BE4-8435-D750B4F79E33}" srcOrd="2" destOrd="0" presId="urn:microsoft.com/office/officeart/2018/2/layout/IconVerticalSolidList"/>
    <dgm:cxn modelId="{2819DDD2-26EB-2A4F-B8F1-26DD9B497DA1}" type="presParOf" srcId="{F9C9DDC9-B74B-4BE4-8435-D750B4F79E33}" destId="{2205C79D-EA8A-495D-829A-120E08AFE8E9}" srcOrd="0" destOrd="0" presId="urn:microsoft.com/office/officeart/2018/2/layout/IconVerticalSolidList"/>
    <dgm:cxn modelId="{90D8B747-DCC5-2940-879C-B48F498ECC36}" type="presParOf" srcId="{F9C9DDC9-B74B-4BE4-8435-D750B4F79E33}" destId="{48320068-400A-48E7-80C5-FD12A021C76A}" srcOrd="1" destOrd="0" presId="urn:microsoft.com/office/officeart/2018/2/layout/IconVerticalSolidList"/>
    <dgm:cxn modelId="{DE6D1FAD-F13E-CA48-81BA-AE1CEAE5A870}" type="presParOf" srcId="{F9C9DDC9-B74B-4BE4-8435-D750B4F79E33}" destId="{B3E3AE14-ACFE-4BC3-8D21-7A9439FBEC85}" srcOrd="2" destOrd="0" presId="urn:microsoft.com/office/officeart/2018/2/layout/IconVerticalSolidList"/>
    <dgm:cxn modelId="{96C5DBFD-400B-7A4B-B875-59C77E98FCA1}" type="presParOf" srcId="{F9C9DDC9-B74B-4BE4-8435-D750B4F79E33}" destId="{B78EF891-5D1D-4F6C-9823-AC8D41A78A7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106926-D135-47A9-B775-1D55773DB17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5039ADC9-3DA2-414F-A44D-828AA5AE826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Open, High, Low, and Close prices move together</a:t>
          </a:r>
        </a:p>
      </dgm:t>
    </dgm:pt>
    <dgm:pt modelId="{FF30E616-65C8-4A3D-8E8F-22A2F68FC8EB}" type="parTrans" cxnId="{ED1E6741-EF1D-4C71-9F2D-456235DD95BC}">
      <dgm:prSet/>
      <dgm:spPr/>
      <dgm:t>
        <a:bodyPr/>
        <a:lstStyle/>
        <a:p>
          <a:endParaRPr lang="en-US"/>
        </a:p>
      </dgm:t>
    </dgm:pt>
    <dgm:pt modelId="{04F901A1-EC09-441C-9210-78309F29ED85}" type="sibTrans" cxnId="{ED1E6741-EF1D-4C71-9F2D-456235DD95B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05F2683-AC0D-48D8-96E2-D96066007B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Strong feature correlation supports predictive modeling</a:t>
          </a:r>
        </a:p>
      </dgm:t>
    </dgm:pt>
    <dgm:pt modelId="{A6299D5A-35BF-4CFF-9413-69C82745E80E}" type="parTrans" cxnId="{6013BD41-959C-46C7-BEA4-E3FA15DFDD3C}">
      <dgm:prSet/>
      <dgm:spPr/>
      <dgm:t>
        <a:bodyPr/>
        <a:lstStyle/>
        <a:p>
          <a:endParaRPr lang="en-US"/>
        </a:p>
      </dgm:t>
    </dgm:pt>
    <dgm:pt modelId="{397C0A6F-6CF3-4B11-8666-D7D2628A0C20}" type="sibTrans" cxnId="{6013BD41-959C-46C7-BEA4-E3FA15DFDD3C}">
      <dgm:prSet/>
      <dgm:spPr/>
      <dgm:t>
        <a:bodyPr/>
        <a:lstStyle/>
        <a:p>
          <a:endParaRPr lang="en-US"/>
        </a:p>
      </dgm:t>
    </dgm:pt>
    <dgm:pt modelId="{10D1F9A2-236E-46B8-9CBD-C029950DBD79}" type="pres">
      <dgm:prSet presAssocID="{7B106926-D135-47A9-B775-1D55773DB178}" presName="root" presStyleCnt="0">
        <dgm:presLayoutVars>
          <dgm:dir/>
          <dgm:resizeHandles val="exact"/>
        </dgm:presLayoutVars>
      </dgm:prSet>
      <dgm:spPr/>
    </dgm:pt>
    <dgm:pt modelId="{8123BB2D-A4EE-462A-8D5D-29E05351393C}" type="pres">
      <dgm:prSet presAssocID="{5039ADC9-3DA2-414F-A44D-828AA5AE826F}" presName="compNode" presStyleCnt="0"/>
      <dgm:spPr/>
    </dgm:pt>
    <dgm:pt modelId="{BB81BC3C-2AE0-4FD1-9E9F-5057E35E4F6C}" type="pres">
      <dgm:prSet presAssocID="{5039ADC9-3DA2-414F-A44D-828AA5AE826F}" presName="iconBgRect" presStyleLbl="bgShp" presStyleIdx="0" presStyleCnt="2"/>
      <dgm:spPr/>
    </dgm:pt>
    <dgm:pt modelId="{ADC0415F-DDB9-4043-939C-6FD438EBD1D0}" type="pres">
      <dgm:prSet presAssocID="{5039ADC9-3DA2-414F-A44D-828AA5AE826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B2AC63E3-4A3B-46AB-841D-2ED00D70B0DC}" type="pres">
      <dgm:prSet presAssocID="{5039ADC9-3DA2-414F-A44D-828AA5AE826F}" presName="spaceRect" presStyleCnt="0"/>
      <dgm:spPr/>
    </dgm:pt>
    <dgm:pt modelId="{CBB316F0-CF00-4F49-B056-C4950E67D143}" type="pres">
      <dgm:prSet presAssocID="{5039ADC9-3DA2-414F-A44D-828AA5AE826F}" presName="textRect" presStyleLbl="revTx" presStyleIdx="0" presStyleCnt="2">
        <dgm:presLayoutVars>
          <dgm:chMax val="1"/>
          <dgm:chPref val="1"/>
        </dgm:presLayoutVars>
      </dgm:prSet>
      <dgm:spPr/>
    </dgm:pt>
    <dgm:pt modelId="{5206A8FF-227E-48FE-A415-E44F40C9BA20}" type="pres">
      <dgm:prSet presAssocID="{04F901A1-EC09-441C-9210-78309F29ED85}" presName="sibTrans" presStyleCnt="0"/>
      <dgm:spPr/>
    </dgm:pt>
    <dgm:pt modelId="{1AA999F5-0214-4D95-A63B-C1AB822E18F4}" type="pres">
      <dgm:prSet presAssocID="{105F2683-AC0D-48D8-96E2-D96066007BAA}" presName="compNode" presStyleCnt="0"/>
      <dgm:spPr/>
    </dgm:pt>
    <dgm:pt modelId="{A2B08F82-48CB-423A-B829-912012B214D8}" type="pres">
      <dgm:prSet presAssocID="{105F2683-AC0D-48D8-96E2-D96066007BAA}" presName="iconBgRect" presStyleLbl="bgShp" presStyleIdx="1" presStyleCnt="2"/>
      <dgm:spPr/>
    </dgm:pt>
    <dgm:pt modelId="{AAAA49A7-287B-42F3-964A-CF1E3EC9F9D6}" type="pres">
      <dgm:prSet presAssocID="{105F2683-AC0D-48D8-96E2-D96066007BA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646254F-6A35-4CA4-8C48-9174D5E2FF6C}" type="pres">
      <dgm:prSet presAssocID="{105F2683-AC0D-48D8-96E2-D96066007BAA}" presName="spaceRect" presStyleCnt="0"/>
      <dgm:spPr/>
    </dgm:pt>
    <dgm:pt modelId="{7B9112DE-4943-409C-9D25-36063E4D1FB0}" type="pres">
      <dgm:prSet presAssocID="{105F2683-AC0D-48D8-96E2-D96066007BA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71C8640-2A22-7140-864D-49A4D7F81FA1}" type="presOf" srcId="{7B106926-D135-47A9-B775-1D55773DB178}" destId="{10D1F9A2-236E-46B8-9CBD-C029950DBD79}" srcOrd="0" destOrd="0" presId="urn:microsoft.com/office/officeart/2018/5/layout/IconCircleLabelList"/>
    <dgm:cxn modelId="{ED1E6741-EF1D-4C71-9F2D-456235DD95BC}" srcId="{7B106926-D135-47A9-B775-1D55773DB178}" destId="{5039ADC9-3DA2-414F-A44D-828AA5AE826F}" srcOrd="0" destOrd="0" parTransId="{FF30E616-65C8-4A3D-8E8F-22A2F68FC8EB}" sibTransId="{04F901A1-EC09-441C-9210-78309F29ED85}"/>
    <dgm:cxn modelId="{6013BD41-959C-46C7-BEA4-E3FA15DFDD3C}" srcId="{7B106926-D135-47A9-B775-1D55773DB178}" destId="{105F2683-AC0D-48D8-96E2-D96066007BAA}" srcOrd="1" destOrd="0" parTransId="{A6299D5A-35BF-4CFF-9413-69C82745E80E}" sibTransId="{397C0A6F-6CF3-4B11-8666-D7D2628A0C20}"/>
    <dgm:cxn modelId="{79EFB94D-4A40-3948-93B9-3BEB8D14CAAD}" type="presOf" srcId="{105F2683-AC0D-48D8-96E2-D96066007BAA}" destId="{7B9112DE-4943-409C-9D25-36063E4D1FB0}" srcOrd="0" destOrd="0" presId="urn:microsoft.com/office/officeart/2018/5/layout/IconCircleLabelList"/>
    <dgm:cxn modelId="{73D4AE9E-EFEC-B94A-94F7-68CBDC7AD7C8}" type="presOf" srcId="{5039ADC9-3DA2-414F-A44D-828AA5AE826F}" destId="{CBB316F0-CF00-4F49-B056-C4950E67D143}" srcOrd="0" destOrd="0" presId="urn:microsoft.com/office/officeart/2018/5/layout/IconCircleLabelList"/>
    <dgm:cxn modelId="{AF0D4AD5-0F66-D24A-A0E1-88DCDC84118F}" type="presParOf" srcId="{10D1F9A2-236E-46B8-9CBD-C029950DBD79}" destId="{8123BB2D-A4EE-462A-8D5D-29E05351393C}" srcOrd="0" destOrd="0" presId="urn:microsoft.com/office/officeart/2018/5/layout/IconCircleLabelList"/>
    <dgm:cxn modelId="{A6A443A5-96A4-9E4E-8C0A-BE2912C05DC8}" type="presParOf" srcId="{8123BB2D-A4EE-462A-8D5D-29E05351393C}" destId="{BB81BC3C-2AE0-4FD1-9E9F-5057E35E4F6C}" srcOrd="0" destOrd="0" presId="urn:microsoft.com/office/officeart/2018/5/layout/IconCircleLabelList"/>
    <dgm:cxn modelId="{9EE4C34F-685D-B247-AD97-6AFD93154D80}" type="presParOf" srcId="{8123BB2D-A4EE-462A-8D5D-29E05351393C}" destId="{ADC0415F-DDB9-4043-939C-6FD438EBD1D0}" srcOrd="1" destOrd="0" presId="urn:microsoft.com/office/officeart/2018/5/layout/IconCircleLabelList"/>
    <dgm:cxn modelId="{0608B1C5-4889-E843-B3C8-E90F6AECAB48}" type="presParOf" srcId="{8123BB2D-A4EE-462A-8D5D-29E05351393C}" destId="{B2AC63E3-4A3B-46AB-841D-2ED00D70B0DC}" srcOrd="2" destOrd="0" presId="urn:microsoft.com/office/officeart/2018/5/layout/IconCircleLabelList"/>
    <dgm:cxn modelId="{A02A22DB-8A8D-E04B-8F69-7AECE361BC58}" type="presParOf" srcId="{8123BB2D-A4EE-462A-8D5D-29E05351393C}" destId="{CBB316F0-CF00-4F49-B056-C4950E67D143}" srcOrd="3" destOrd="0" presId="urn:microsoft.com/office/officeart/2018/5/layout/IconCircleLabelList"/>
    <dgm:cxn modelId="{4A609BF2-E1E4-9F45-AAF8-A7A83017E783}" type="presParOf" srcId="{10D1F9A2-236E-46B8-9CBD-C029950DBD79}" destId="{5206A8FF-227E-48FE-A415-E44F40C9BA20}" srcOrd="1" destOrd="0" presId="urn:microsoft.com/office/officeart/2018/5/layout/IconCircleLabelList"/>
    <dgm:cxn modelId="{A63ABF82-0CBA-3C41-BCC5-0B0954AC19C8}" type="presParOf" srcId="{10D1F9A2-236E-46B8-9CBD-C029950DBD79}" destId="{1AA999F5-0214-4D95-A63B-C1AB822E18F4}" srcOrd="2" destOrd="0" presId="urn:microsoft.com/office/officeart/2018/5/layout/IconCircleLabelList"/>
    <dgm:cxn modelId="{6A148888-2C48-6940-81FD-352014450487}" type="presParOf" srcId="{1AA999F5-0214-4D95-A63B-C1AB822E18F4}" destId="{A2B08F82-48CB-423A-B829-912012B214D8}" srcOrd="0" destOrd="0" presId="urn:microsoft.com/office/officeart/2018/5/layout/IconCircleLabelList"/>
    <dgm:cxn modelId="{416493FF-30FD-7449-93E3-0F5C1BB8099B}" type="presParOf" srcId="{1AA999F5-0214-4D95-A63B-C1AB822E18F4}" destId="{AAAA49A7-287B-42F3-964A-CF1E3EC9F9D6}" srcOrd="1" destOrd="0" presId="urn:microsoft.com/office/officeart/2018/5/layout/IconCircleLabelList"/>
    <dgm:cxn modelId="{612FECBD-50F8-6B4D-AB7B-B82A1E0EFC0D}" type="presParOf" srcId="{1AA999F5-0214-4D95-A63B-C1AB822E18F4}" destId="{C646254F-6A35-4CA4-8C48-9174D5E2FF6C}" srcOrd="2" destOrd="0" presId="urn:microsoft.com/office/officeart/2018/5/layout/IconCircleLabelList"/>
    <dgm:cxn modelId="{2F5068B2-5BBE-9849-BE67-B150A29152A8}" type="presParOf" srcId="{1AA999F5-0214-4D95-A63B-C1AB822E18F4}" destId="{7B9112DE-4943-409C-9D25-36063E4D1FB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C9D1EA-4ECB-471A-824B-8FB252900C4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F7A5A8D0-EC95-4C64-98E4-D5E29C0C5FD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Right-skewed distribution with outliers</a:t>
          </a:r>
        </a:p>
      </dgm:t>
    </dgm:pt>
    <dgm:pt modelId="{096FE345-3195-4BF3-8F09-4EC525B054CD}" type="parTrans" cxnId="{6EEF3A1F-E34B-4672-A9AA-506D6B7C8FC6}">
      <dgm:prSet/>
      <dgm:spPr/>
      <dgm:t>
        <a:bodyPr/>
        <a:lstStyle/>
        <a:p>
          <a:endParaRPr lang="en-US"/>
        </a:p>
      </dgm:t>
    </dgm:pt>
    <dgm:pt modelId="{9CEFB15E-40D8-499A-BAB8-885041CDFBE4}" type="sibTrans" cxnId="{6EEF3A1F-E34B-4672-A9AA-506D6B7C8FC6}">
      <dgm:prSet/>
      <dgm:spPr/>
      <dgm:t>
        <a:bodyPr/>
        <a:lstStyle/>
        <a:p>
          <a:endParaRPr lang="en-US"/>
        </a:p>
      </dgm:t>
    </dgm:pt>
    <dgm:pt modelId="{5BD6B608-9DD8-4E46-896F-40550CC71DF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Most prices cluster below ₹100; few extreme values detected</a:t>
          </a:r>
        </a:p>
      </dgm:t>
    </dgm:pt>
    <dgm:pt modelId="{987C6212-1232-4F37-8343-A4B8FC1995A9}" type="parTrans" cxnId="{480F3474-7267-4533-B0F4-AC7E7C2A8E16}">
      <dgm:prSet/>
      <dgm:spPr/>
      <dgm:t>
        <a:bodyPr/>
        <a:lstStyle/>
        <a:p>
          <a:endParaRPr lang="en-US"/>
        </a:p>
      </dgm:t>
    </dgm:pt>
    <dgm:pt modelId="{5F73FEE4-BCA8-49E0-828B-8BB64EBAB449}" type="sibTrans" cxnId="{480F3474-7267-4533-B0F4-AC7E7C2A8E16}">
      <dgm:prSet/>
      <dgm:spPr/>
      <dgm:t>
        <a:bodyPr/>
        <a:lstStyle/>
        <a:p>
          <a:endParaRPr lang="en-US"/>
        </a:p>
      </dgm:t>
    </dgm:pt>
    <dgm:pt modelId="{E0B46DD2-A361-4BFE-9651-61FA5B9091AC}" type="pres">
      <dgm:prSet presAssocID="{3FC9D1EA-4ECB-471A-824B-8FB252900C42}" presName="root" presStyleCnt="0">
        <dgm:presLayoutVars>
          <dgm:dir/>
          <dgm:resizeHandles val="exact"/>
        </dgm:presLayoutVars>
      </dgm:prSet>
      <dgm:spPr/>
    </dgm:pt>
    <dgm:pt modelId="{21EB3260-A264-414C-B55D-277E1878C2A0}" type="pres">
      <dgm:prSet presAssocID="{F7A5A8D0-EC95-4C64-98E4-D5E29C0C5FD4}" presName="compNode" presStyleCnt="0"/>
      <dgm:spPr/>
    </dgm:pt>
    <dgm:pt modelId="{D6EECF61-12E1-4C53-83E2-DFB1E5D76DC5}" type="pres">
      <dgm:prSet presAssocID="{F7A5A8D0-EC95-4C64-98E4-D5E29C0C5FD4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86F8EC3-D682-4760-A98F-665FBD86BEF2}" type="pres">
      <dgm:prSet presAssocID="{F7A5A8D0-EC95-4C64-98E4-D5E29C0C5FD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598ABA12-FC3A-4FED-8C33-6C13074DF442}" type="pres">
      <dgm:prSet presAssocID="{F7A5A8D0-EC95-4C64-98E4-D5E29C0C5FD4}" presName="spaceRect" presStyleCnt="0"/>
      <dgm:spPr/>
    </dgm:pt>
    <dgm:pt modelId="{B2B25387-51CF-4CEA-B733-A3474E482596}" type="pres">
      <dgm:prSet presAssocID="{F7A5A8D0-EC95-4C64-98E4-D5E29C0C5FD4}" presName="textRect" presStyleLbl="revTx" presStyleIdx="0" presStyleCnt="2">
        <dgm:presLayoutVars>
          <dgm:chMax val="1"/>
          <dgm:chPref val="1"/>
        </dgm:presLayoutVars>
      </dgm:prSet>
      <dgm:spPr/>
    </dgm:pt>
    <dgm:pt modelId="{7B1BCC17-4630-46A8-A9C7-0B08891935A4}" type="pres">
      <dgm:prSet presAssocID="{9CEFB15E-40D8-499A-BAB8-885041CDFBE4}" presName="sibTrans" presStyleCnt="0"/>
      <dgm:spPr/>
    </dgm:pt>
    <dgm:pt modelId="{13DFD321-8D18-443D-9C34-B7D1E48D0EE3}" type="pres">
      <dgm:prSet presAssocID="{5BD6B608-9DD8-4E46-896F-40550CC71DF2}" presName="compNode" presStyleCnt="0"/>
      <dgm:spPr/>
    </dgm:pt>
    <dgm:pt modelId="{4EF652EB-CFA6-41E0-8A35-A952E25D0A57}" type="pres">
      <dgm:prSet presAssocID="{5BD6B608-9DD8-4E46-896F-40550CC71DF2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E1148B72-F7CF-40BF-AA28-8E8E7B4B6A54}" type="pres">
      <dgm:prSet presAssocID="{5BD6B608-9DD8-4E46-896F-40550CC71DF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19EF40FE-46F1-4950-ADEB-7B3B08A7DE1E}" type="pres">
      <dgm:prSet presAssocID="{5BD6B608-9DD8-4E46-896F-40550CC71DF2}" presName="spaceRect" presStyleCnt="0"/>
      <dgm:spPr/>
    </dgm:pt>
    <dgm:pt modelId="{8EB29D76-0CB6-4BBC-82B5-25B7C32AD21A}" type="pres">
      <dgm:prSet presAssocID="{5BD6B608-9DD8-4E46-896F-40550CC71DF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112201E-E963-544D-AC1B-4B7CDB9A0D41}" type="presOf" srcId="{F7A5A8D0-EC95-4C64-98E4-D5E29C0C5FD4}" destId="{B2B25387-51CF-4CEA-B733-A3474E482596}" srcOrd="0" destOrd="0" presId="urn:microsoft.com/office/officeart/2018/5/layout/IconLeafLabelList"/>
    <dgm:cxn modelId="{6EEF3A1F-E34B-4672-A9AA-506D6B7C8FC6}" srcId="{3FC9D1EA-4ECB-471A-824B-8FB252900C42}" destId="{F7A5A8D0-EC95-4C64-98E4-D5E29C0C5FD4}" srcOrd="0" destOrd="0" parTransId="{096FE345-3195-4BF3-8F09-4EC525B054CD}" sibTransId="{9CEFB15E-40D8-499A-BAB8-885041CDFBE4}"/>
    <dgm:cxn modelId="{480F3474-7267-4533-B0F4-AC7E7C2A8E16}" srcId="{3FC9D1EA-4ECB-471A-824B-8FB252900C42}" destId="{5BD6B608-9DD8-4E46-896F-40550CC71DF2}" srcOrd="1" destOrd="0" parTransId="{987C6212-1232-4F37-8343-A4B8FC1995A9}" sibTransId="{5F73FEE4-BCA8-49E0-828B-8BB64EBAB449}"/>
    <dgm:cxn modelId="{FE4DE186-CCEC-A146-8A25-9624B8C57F48}" type="presOf" srcId="{3FC9D1EA-4ECB-471A-824B-8FB252900C42}" destId="{E0B46DD2-A361-4BFE-9651-61FA5B9091AC}" srcOrd="0" destOrd="0" presId="urn:microsoft.com/office/officeart/2018/5/layout/IconLeafLabelList"/>
    <dgm:cxn modelId="{AAF8449E-7F70-444B-A7EE-1E18A54EC1B1}" type="presOf" srcId="{5BD6B608-9DD8-4E46-896F-40550CC71DF2}" destId="{8EB29D76-0CB6-4BBC-82B5-25B7C32AD21A}" srcOrd="0" destOrd="0" presId="urn:microsoft.com/office/officeart/2018/5/layout/IconLeafLabelList"/>
    <dgm:cxn modelId="{3B2ECC6F-F9A2-7547-8811-435BC2D6F39F}" type="presParOf" srcId="{E0B46DD2-A361-4BFE-9651-61FA5B9091AC}" destId="{21EB3260-A264-414C-B55D-277E1878C2A0}" srcOrd="0" destOrd="0" presId="urn:microsoft.com/office/officeart/2018/5/layout/IconLeafLabelList"/>
    <dgm:cxn modelId="{F53CA5CB-D3A6-694F-A5B9-6601433BA60E}" type="presParOf" srcId="{21EB3260-A264-414C-B55D-277E1878C2A0}" destId="{D6EECF61-12E1-4C53-83E2-DFB1E5D76DC5}" srcOrd="0" destOrd="0" presId="urn:microsoft.com/office/officeart/2018/5/layout/IconLeafLabelList"/>
    <dgm:cxn modelId="{2C17CE40-7CB2-DE4F-BB32-A562D175D26C}" type="presParOf" srcId="{21EB3260-A264-414C-B55D-277E1878C2A0}" destId="{D86F8EC3-D682-4760-A98F-665FBD86BEF2}" srcOrd="1" destOrd="0" presId="urn:microsoft.com/office/officeart/2018/5/layout/IconLeafLabelList"/>
    <dgm:cxn modelId="{16F934B6-E4B4-A545-ADD6-15D0F4FADD33}" type="presParOf" srcId="{21EB3260-A264-414C-B55D-277E1878C2A0}" destId="{598ABA12-FC3A-4FED-8C33-6C13074DF442}" srcOrd="2" destOrd="0" presId="urn:microsoft.com/office/officeart/2018/5/layout/IconLeafLabelList"/>
    <dgm:cxn modelId="{539046F2-1EFF-1942-839C-5F8EEEB48AAE}" type="presParOf" srcId="{21EB3260-A264-414C-B55D-277E1878C2A0}" destId="{B2B25387-51CF-4CEA-B733-A3474E482596}" srcOrd="3" destOrd="0" presId="urn:microsoft.com/office/officeart/2018/5/layout/IconLeafLabelList"/>
    <dgm:cxn modelId="{912B347F-D31D-F042-9FB5-C262E2948DA8}" type="presParOf" srcId="{E0B46DD2-A361-4BFE-9651-61FA5B9091AC}" destId="{7B1BCC17-4630-46A8-A9C7-0B08891935A4}" srcOrd="1" destOrd="0" presId="urn:microsoft.com/office/officeart/2018/5/layout/IconLeafLabelList"/>
    <dgm:cxn modelId="{E59C76D8-2A5D-B74E-B2BC-0A5F9E0BB7ED}" type="presParOf" srcId="{E0B46DD2-A361-4BFE-9651-61FA5B9091AC}" destId="{13DFD321-8D18-443D-9C34-B7D1E48D0EE3}" srcOrd="2" destOrd="0" presId="urn:microsoft.com/office/officeart/2018/5/layout/IconLeafLabelList"/>
    <dgm:cxn modelId="{AAECC16F-7173-D04C-97AA-2619BEA629F8}" type="presParOf" srcId="{13DFD321-8D18-443D-9C34-B7D1E48D0EE3}" destId="{4EF652EB-CFA6-41E0-8A35-A952E25D0A57}" srcOrd="0" destOrd="0" presId="urn:microsoft.com/office/officeart/2018/5/layout/IconLeafLabelList"/>
    <dgm:cxn modelId="{40DE4554-7CB2-EC4A-949E-FDD99EA0D7E9}" type="presParOf" srcId="{13DFD321-8D18-443D-9C34-B7D1E48D0EE3}" destId="{E1148B72-F7CF-40BF-AA28-8E8E7B4B6A54}" srcOrd="1" destOrd="0" presId="urn:microsoft.com/office/officeart/2018/5/layout/IconLeafLabelList"/>
    <dgm:cxn modelId="{2DCB5CA2-ED80-324D-B632-CCD3630AE170}" type="presParOf" srcId="{13DFD321-8D18-443D-9C34-B7D1E48D0EE3}" destId="{19EF40FE-46F1-4950-ADEB-7B3B08A7DE1E}" srcOrd="2" destOrd="0" presId="urn:microsoft.com/office/officeart/2018/5/layout/IconLeafLabelList"/>
    <dgm:cxn modelId="{6FB08079-5748-CA40-9F36-F0D217792848}" type="presParOf" srcId="{13DFD321-8D18-443D-9C34-B7D1E48D0EE3}" destId="{8EB29D76-0CB6-4BBC-82B5-25B7C32AD21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01F8D8-630B-48FD-A30C-4EDC380BF9CA}" type="doc">
      <dgm:prSet loTypeId="urn:microsoft.com/office/officeart/2005/8/layout/hierarchy1" loCatId="hierarchy" qsTypeId="urn:microsoft.com/office/officeart/2005/8/quickstyle/simple5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FF7A42B5-26F8-4363-B6FE-2559BDEF264E}">
      <dgm:prSet/>
      <dgm:spPr/>
      <dgm:t>
        <a:bodyPr/>
        <a:lstStyle/>
        <a:p>
          <a:r>
            <a:rPr lang="en-US"/>
            <a:t>High volatility detected in returns (±60%)</a:t>
          </a:r>
        </a:p>
      </dgm:t>
    </dgm:pt>
    <dgm:pt modelId="{4A7016BC-CD9F-460A-B197-78DB4431ACE4}" type="parTrans" cxnId="{790B0CC6-7DD2-4543-B7F6-9ED7E4CB0AFC}">
      <dgm:prSet/>
      <dgm:spPr/>
      <dgm:t>
        <a:bodyPr/>
        <a:lstStyle/>
        <a:p>
          <a:endParaRPr lang="en-US"/>
        </a:p>
      </dgm:t>
    </dgm:pt>
    <dgm:pt modelId="{27252211-B6AE-4972-B797-6887B6E03349}" type="sibTrans" cxnId="{790B0CC6-7DD2-4543-B7F6-9ED7E4CB0AFC}">
      <dgm:prSet/>
      <dgm:spPr/>
      <dgm:t>
        <a:bodyPr/>
        <a:lstStyle/>
        <a:p>
          <a:endParaRPr lang="en-US"/>
        </a:p>
      </dgm:t>
    </dgm:pt>
    <dgm:pt modelId="{1BB53D26-4B33-4256-AA57-54C8598F7330}">
      <dgm:prSet/>
      <dgm:spPr/>
      <dgm:t>
        <a:bodyPr/>
        <a:lstStyle/>
        <a:p>
          <a:r>
            <a:rPr lang="en-US"/>
            <a:t>Indicates unstable investment environment</a:t>
          </a:r>
        </a:p>
      </dgm:t>
    </dgm:pt>
    <dgm:pt modelId="{6F7E5A17-679A-49B2-A514-B144C82A74A1}" type="parTrans" cxnId="{FA7F31F2-8141-444F-B68E-C3ACA0EEE0D0}">
      <dgm:prSet/>
      <dgm:spPr/>
      <dgm:t>
        <a:bodyPr/>
        <a:lstStyle/>
        <a:p>
          <a:endParaRPr lang="en-US"/>
        </a:p>
      </dgm:t>
    </dgm:pt>
    <dgm:pt modelId="{4B1B312E-94CC-4445-A4C5-DA09031D3943}" type="sibTrans" cxnId="{FA7F31F2-8141-444F-B68E-C3ACA0EEE0D0}">
      <dgm:prSet/>
      <dgm:spPr/>
      <dgm:t>
        <a:bodyPr/>
        <a:lstStyle/>
        <a:p>
          <a:endParaRPr lang="en-US"/>
        </a:p>
      </dgm:t>
    </dgm:pt>
    <dgm:pt modelId="{D2C44C6C-50B9-B64F-A006-DE554D1EA6BE}" type="pres">
      <dgm:prSet presAssocID="{8501F8D8-630B-48FD-A30C-4EDC380BF9C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2A0DF7-F7F6-7043-B1C4-B6DC8EE90796}" type="pres">
      <dgm:prSet presAssocID="{FF7A42B5-26F8-4363-B6FE-2559BDEF264E}" presName="hierRoot1" presStyleCnt="0"/>
      <dgm:spPr/>
    </dgm:pt>
    <dgm:pt modelId="{89CC88D2-0971-A147-910F-DA910439F34F}" type="pres">
      <dgm:prSet presAssocID="{FF7A42B5-26F8-4363-B6FE-2559BDEF264E}" presName="composite" presStyleCnt="0"/>
      <dgm:spPr/>
    </dgm:pt>
    <dgm:pt modelId="{192AF5DD-698B-C344-9890-00F9E35D1032}" type="pres">
      <dgm:prSet presAssocID="{FF7A42B5-26F8-4363-B6FE-2559BDEF264E}" presName="background" presStyleLbl="node0" presStyleIdx="0" presStyleCnt="2"/>
      <dgm:spPr/>
    </dgm:pt>
    <dgm:pt modelId="{4D889810-7B25-0947-9443-9E6215F18FEE}" type="pres">
      <dgm:prSet presAssocID="{FF7A42B5-26F8-4363-B6FE-2559BDEF264E}" presName="text" presStyleLbl="fgAcc0" presStyleIdx="0" presStyleCnt="2">
        <dgm:presLayoutVars>
          <dgm:chPref val="3"/>
        </dgm:presLayoutVars>
      </dgm:prSet>
      <dgm:spPr/>
    </dgm:pt>
    <dgm:pt modelId="{0E576290-C2E1-3346-B1F1-8F4D8D82F0F4}" type="pres">
      <dgm:prSet presAssocID="{FF7A42B5-26F8-4363-B6FE-2559BDEF264E}" presName="hierChild2" presStyleCnt="0"/>
      <dgm:spPr/>
    </dgm:pt>
    <dgm:pt modelId="{CAAF8290-869C-1D4E-B3B6-ADCE6300F548}" type="pres">
      <dgm:prSet presAssocID="{1BB53D26-4B33-4256-AA57-54C8598F7330}" presName="hierRoot1" presStyleCnt="0"/>
      <dgm:spPr/>
    </dgm:pt>
    <dgm:pt modelId="{6B827A3A-3212-BE40-A553-932401C4C444}" type="pres">
      <dgm:prSet presAssocID="{1BB53D26-4B33-4256-AA57-54C8598F7330}" presName="composite" presStyleCnt="0"/>
      <dgm:spPr/>
    </dgm:pt>
    <dgm:pt modelId="{F3E40829-818C-3349-A2B8-ADC764BFC037}" type="pres">
      <dgm:prSet presAssocID="{1BB53D26-4B33-4256-AA57-54C8598F7330}" presName="background" presStyleLbl="node0" presStyleIdx="1" presStyleCnt="2"/>
      <dgm:spPr/>
    </dgm:pt>
    <dgm:pt modelId="{6AF35841-6ADE-5F44-B95A-5FC0D1122AA2}" type="pres">
      <dgm:prSet presAssocID="{1BB53D26-4B33-4256-AA57-54C8598F7330}" presName="text" presStyleLbl="fgAcc0" presStyleIdx="1" presStyleCnt="2">
        <dgm:presLayoutVars>
          <dgm:chPref val="3"/>
        </dgm:presLayoutVars>
      </dgm:prSet>
      <dgm:spPr/>
    </dgm:pt>
    <dgm:pt modelId="{31FBB1E4-7BFA-0D4E-9D85-301DEF62CF1E}" type="pres">
      <dgm:prSet presAssocID="{1BB53D26-4B33-4256-AA57-54C8598F7330}" presName="hierChild2" presStyleCnt="0"/>
      <dgm:spPr/>
    </dgm:pt>
  </dgm:ptLst>
  <dgm:cxnLst>
    <dgm:cxn modelId="{205B1137-71EE-CF43-AD64-6CDE6670A7B0}" type="presOf" srcId="{8501F8D8-630B-48FD-A30C-4EDC380BF9CA}" destId="{D2C44C6C-50B9-B64F-A006-DE554D1EA6BE}" srcOrd="0" destOrd="0" presId="urn:microsoft.com/office/officeart/2005/8/layout/hierarchy1"/>
    <dgm:cxn modelId="{93755BC5-EEDE-7F44-A45D-CCF0ABFE66AC}" type="presOf" srcId="{FF7A42B5-26F8-4363-B6FE-2559BDEF264E}" destId="{4D889810-7B25-0947-9443-9E6215F18FEE}" srcOrd="0" destOrd="0" presId="urn:microsoft.com/office/officeart/2005/8/layout/hierarchy1"/>
    <dgm:cxn modelId="{790B0CC6-7DD2-4543-B7F6-9ED7E4CB0AFC}" srcId="{8501F8D8-630B-48FD-A30C-4EDC380BF9CA}" destId="{FF7A42B5-26F8-4363-B6FE-2559BDEF264E}" srcOrd="0" destOrd="0" parTransId="{4A7016BC-CD9F-460A-B197-78DB4431ACE4}" sibTransId="{27252211-B6AE-4972-B797-6887B6E03349}"/>
    <dgm:cxn modelId="{9EAF7FD2-6B5E-9B44-A4C4-D0ED60AA38B9}" type="presOf" srcId="{1BB53D26-4B33-4256-AA57-54C8598F7330}" destId="{6AF35841-6ADE-5F44-B95A-5FC0D1122AA2}" srcOrd="0" destOrd="0" presId="urn:microsoft.com/office/officeart/2005/8/layout/hierarchy1"/>
    <dgm:cxn modelId="{FA7F31F2-8141-444F-B68E-C3ACA0EEE0D0}" srcId="{8501F8D8-630B-48FD-A30C-4EDC380BF9CA}" destId="{1BB53D26-4B33-4256-AA57-54C8598F7330}" srcOrd="1" destOrd="0" parTransId="{6F7E5A17-679A-49B2-A514-B144C82A74A1}" sibTransId="{4B1B312E-94CC-4445-A4C5-DA09031D3943}"/>
    <dgm:cxn modelId="{469178A4-0962-6C45-970A-E299286A8EDB}" type="presParOf" srcId="{D2C44C6C-50B9-B64F-A006-DE554D1EA6BE}" destId="{EC2A0DF7-F7F6-7043-B1C4-B6DC8EE90796}" srcOrd="0" destOrd="0" presId="urn:microsoft.com/office/officeart/2005/8/layout/hierarchy1"/>
    <dgm:cxn modelId="{FEE9071B-78C2-C140-818B-9CF4517E34B0}" type="presParOf" srcId="{EC2A0DF7-F7F6-7043-B1C4-B6DC8EE90796}" destId="{89CC88D2-0971-A147-910F-DA910439F34F}" srcOrd="0" destOrd="0" presId="urn:microsoft.com/office/officeart/2005/8/layout/hierarchy1"/>
    <dgm:cxn modelId="{7FD89587-A43D-1E46-8CC7-725C59A103A3}" type="presParOf" srcId="{89CC88D2-0971-A147-910F-DA910439F34F}" destId="{192AF5DD-698B-C344-9890-00F9E35D1032}" srcOrd="0" destOrd="0" presId="urn:microsoft.com/office/officeart/2005/8/layout/hierarchy1"/>
    <dgm:cxn modelId="{55423796-B69D-A448-B205-50FED37C79B6}" type="presParOf" srcId="{89CC88D2-0971-A147-910F-DA910439F34F}" destId="{4D889810-7B25-0947-9443-9E6215F18FEE}" srcOrd="1" destOrd="0" presId="urn:microsoft.com/office/officeart/2005/8/layout/hierarchy1"/>
    <dgm:cxn modelId="{80A33E32-13FB-EA4C-8F3B-2C5521C8B70B}" type="presParOf" srcId="{EC2A0DF7-F7F6-7043-B1C4-B6DC8EE90796}" destId="{0E576290-C2E1-3346-B1F1-8F4D8D82F0F4}" srcOrd="1" destOrd="0" presId="urn:microsoft.com/office/officeart/2005/8/layout/hierarchy1"/>
    <dgm:cxn modelId="{07F598CC-C141-8A49-9CF2-D00512E46398}" type="presParOf" srcId="{D2C44C6C-50B9-B64F-A006-DE554D1EA6BE}" destId="{CAAF8290-869C-1D4E-B3B6-ADCE6300F548}" srcOrd="1" destOrd="0" presId="urn:microsoft.com/office/officeart/2005/8/layout/hierarchy1"/>
    <dgm:cxn modelId="{0E247997-7911-4142-83BC-6269604C9CC6}" type="presParOf" srcId="{CAAF8290-869C-1D4E-B3B6-ADCE6300F548}" destId="{6B827A3A-3212-BE40-A553-932401C4C444}" srcOrd="0" destOrd="0" presId="urn:microsoft.com/office/officeart/2005/8/layout/hierarchy1"/>
    <dgm:cxn modelId="{9750FCCA-7237-DA4B-A462-7DEFBF762A0E}" type="presParOf" srcId="{6B827A3A-3212-BE40-A553-932401C4C444}" destId="{F3E40829-818C-3349-A2B8-ADC764BFC037}" srcOrd="0" destOrd="0" presId="urn:microsoft.com/office/officeart/2005/8/layout/hierarchy1"/>
    <dgm:cxn modelId="{7DF9A4F5-9F0C-9A42-9F9E-BE729D25F49F}" type="presParOf" srcId="{6B827A3A-3212-BE40-A553-932401C4C444}" destId="{6AF35841-6ADE-5F44-B95A-5FC0D1122AA2}" srcOrd="1" destOrd="0" presId="urn:microsoft.com/office/officeart/2005/8/layout/hierarchy1"/>
    <dgm:cxn modelId="{C2FB05A4-466D-774C-AA1D-12CD758E4F08}" type="presParOf" srcId="{CAAF8290-869C-1D4E-B3B6-ADCE6300F548}" destId="{31FBB1E4-7BFA-0D4E-9D85-301DEF62CF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335EC4-90D6-46FF-8C49-6FD5A2081A0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D754AAD-89A4-45C2-9051-8CEA2D2185EF}">
      <dgm:prSet/>
      <dgm:spPr/>
      <dgm:t>
        <a:bodyPr/>
        <a:lstStyle/>
        <a:p>
          <a:r>
            <a:rPr lang="en-US"/>
            <a:t>Linear Regression – baseline model</a:t>
          </a:r>
        </a:p>
      </dgm:t>
    </dgm:pt>
    <dgm:pt modelId="{4A4B95EE-4678-4ED9-A269-514DD5330830}" type="parTrans" cxnId="{AA5425B5-5C54-4FF7-B71D-EB354B5DA360}">
      <dgm:prSet/>
      <dgm:spPr/>
      <dgm:t>
        <a:bodyPr/>
        <a:lstStyle/>
        <a:p>
          <a:endParaRPr lang="en-US"/>
        </a:p>
      </dgm:t>
    </dgm:pt>
    <dgm:pt modelId="{4C5ED893-2FCF-47E2-9A68-4A33AB345046}" type="sibTrans" cxnId="{AA5425B5-5C54-4FF7-B71D-EB354B5DA360}">
      <dgm:prSet/>
      <dgm:spPr/>
      <dgm:t>
        <a:bodyPr/>
        <a:lstStyle/>
        <a:p>
          <a:endParaRPr lang="en-US"/>
        </a:p>
      </dgm:t>
    </dgm:pt>
    <dgm:pt modelId="{83223ACB-D95D-4966-A518-F3E9E7C37F4B}">
      <dgm:prSet/>
      <dgm:spPr/>
      <dgm:t>
        <a:bodyPr/>
        <a:lstStyle/>
        <a:p>
          <a:r>
            <a:rPr lang="en-US"/>
            <a:t>Ridge Regression – regularized linear model</a:t>
          </a:r>
        </a:p>
      </dgm:t>
    </dgm:pt>
    <dgm:pt modelId="{9B87CDAD-D213-4D13-AB49-6E89BD281EE6}" type="parTrans" cxnId="{D4551FE4-FE6A-4E0C-B30B-DFC7F5002CB2}">
      <dgm:prSet/>
      <dgm:spPr/>
      <dgm:t>
        <a:bodyPr/>
        <a:lstStyle/>
        <a:p>
          <a:endParaRPr lang="en-US"/>
        </a:p>
      </dgm:t>
    </dgm:pt>
    <dgm:pt modelId="{8C9A3004-50D8-4894-B885-2B2059CE4A6F}" type="sibTrans" cxnId="{D4551FE4-FE6A-4E0C-B30B-DFC7F5002CB2}">
      <dgm:prSet/>
      <dgm:spPr/>
      <dgm:t>
        <a:bodyPr/>
        <a:lstStyle/>
        <a:p>
          <a:endParaRPr lang="en-US"/>
        </a:p>
      </dgm:t>
    </dgm:pt>
    <dgm:pt modelId="{C13C78BD-2310-474E-8C1A-E375CE22396C}">
      <dgm:prSet/>
      <dgm:spPr/>
      <dgm:t>
        <a:bodyPr/>
        <a:lstStyle/>
        <a:p>
          <a:r>
            <a:rPr lang="en-US"/>
            <a:t>Random Forest Regressor – non-linear ensemble</a:t>
          </a:r>
        </a:p>
      </dgm:t>
    </dgm:pt>
    <dgm:pt modelId="{2B9A946A-B5C4-43AF-9194-968C3C0D1C06}" type="parTrans" cxnId="{1EBDB14E-7D56-413F-BD3A-E14BED63DAD4}">
      <dgm:prSet/>
      <dgm:spPr/>
      <dgm:t>
        <a:bodyPr/>
        <a:lstStyle/>
        <a:p>
          <a:endParaRPr lang="en-US"/>
        </a:p>
      </dgm:t>
    </dgm:pt>
    <dgm:pt modelId="{04892F60-2DFA-4D63-AA9C-4B7A215D0B9A}" type="sibTrans" cxnId="{1EBDB14E-7D56-413F-BD3A-E14BED63DAD4}">
      <dgm:prSet/>
      <dgm:spPr/>
      <dgm:t>
        <a:bodyPr/>
        <a:lstStyle/>
        <a:p>
          <a:endParaRPr lang="en-US"/>
        </a:p>
      </dgm:t>
    </dgm:pt>
    <dgm:pt modelId="{26980427-3F37-41B4-9888-978D31134161}" type="pres">
      <dgm:prSet presAssocID="{BE335EC4-90D6-46FF-8C49-6FD5A2081A0C}" presName="root" presStyleCnt="0">
        <dgm:presLayoutVars>
          <dgm:dir/>
          <dgm:resizeHandles val="exact"/>
        </dgm:presLayoutVars>
      </dgm:prSet>
      <dgm:spPr/>
    </dgm:pt>
    <dgm:pt modelId="{74F4C295-DA52-4AED-81F0-CA1E424F6498}" type="pres">
      <dgm:prSet presAssocID="{FD754AAD-89A4-45C2-9051-8CEA2D2185EF}" presName="compNode" presStyleCnt="0"/>
      <dgm:spPr/>
    </dgm:pt>
    <dgm:pt modelId="{0A3A58D6-1E55-419F-9F4C-1053B5472C93}" type="pres">
      <dgm:prSet presAssocID="{FD754AAD-89A4-45C2-9051-8CEA2D2185EF}" presName="bgRect" presStyleLbl="bgShp" presStyleIdx="0" presStyleCnt="3"/>
      <dgm:spPr/>
    </dgm:pt>
    <dgm:pt modelId="{0E9E8C14-AE5F-4BE8-927B-518C3913C88F}" type="pres">
      <dgm:prSet presAssocID="{FD754AAD-89A4-45C2-9051-8CEA2D2185E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A45D0B3-9A0A-4B8E-B619-31B54E577D95}" type="pres">
      <dgm:prSet presAssocID="{FD754AAD-89A4-45C2-9051-8CEA2D2185EF}" presName="spaceRect" presStyleCnt="0"/>
      <dgm:spPr/>
    </dgm:pt>
    <dgm:pt modelId="{D97D53EA-71FE-4E99-9C72-EC48E26E0DA0}" type="pres">
      <dgm:prSet presAssocID="{FD754AAD-89A4-45C2-9051-8CEA2D2185EF}" presName="parTx" presStyleLbl="revTx" presStyleIdx="0" presStyleCnt="3">
        <dgm:presLayoutVars>
          <dgm:chMax val="0"/>
          <dgm:chPref val="0"/>
        </dgm:presLayoutVars>
      </dgm:prSet>
      <dgm:spPr/>
    </dgm:pt>
    <dgm:pt modelId="{3C9F37BE-9FA6-40CA-B630-76691207D12D}" type="pres">
      <dgm:prSet presAssocID="{4C5ED893-2FCF-47E2-9A68-4A33AB345046}" presName="sibTrans" presStyleCnt="0"/>
      <dgm:spPr/>
    </dgm:pt>
    <dgm:pt modelId="{6A63F509-1816-43C7-AE0C-0C9121AB99C1}" type="pres">
      <dgm:prSet presAssocID="{83223ACB-D95D-4966-A518-F3E9E7C37F4B}" presName="compNode" presStyleCnt="0"/>
      <dgm:spPr/>
    </dgm:pt>
    <dgm:pt modelId="{74BB8C9B-10EB-487A-8F1A-62F8C4F85EE6}" type="pres">
      <dgm:prSet presAssocID="{83223ACB-D95D-4966-A518-F3E9E7C37F4B}" presName="bgRect" presStyleLbl="bgShp" presStyleIdx="1" presStyleCnt="3"/>
      <dgm:spPr/>
    </dgm:pt>
    <dgm:pt modelId="{A4CDA567-AF6E-417C-A341-67380D01848E}" type="pres">
      <dgm:prSet presAssocID="{83223ACB-D95D-4966-A518-F3E9E7C37F4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6E0B349B-F833-4581-A70B-5E2B9E0B0A64}" type="pres">
      <dgm:prSet presAssocID="{83223ACB-D95D-4966-A518-F3E9E7C37F4B}" presName="spaceRect" presStyleCnt="0"/>
      <dgm:spPr/>
    </dgm:pt>
    <dgm:pt modelId="{77C371E1-495A-4227-8669-3F814B2BC827}" type="pres">
      <dgm:prSet presAssocID="{83223ACB-D95D-4966-A518-F3E9E7C37F4B}" presName="parTx" presStyleLbl="revTx" presStyleIdx="1" presStyleCnt="3">
        <dgm:presLayoutVars>
          <dgm:chMax val="0"/>
          <dgm:chPref val="0"/>
        </dgm:presLayoutVars>
      </dgm:prSet>
      <dgm:spPr/>
    </dgm:pt>
    <dgm:pt modelId="{819E611E-940E-45CC-AA25-35BE16C80019}" type="pres">
      <dgm:prSet presAssocID="{8C9A3004-50D8-4894-B885-2B2059CE4A6F}" presName="sibTrans" presStyleCnt="0"/>
      <dgm:spPr/>
    </dgm:pt>
    <dgm:pt modelId="{7BF08845-4417-4B2A-B25C-5701939A1D66}" type="pres">
      <dgm:prSet presAssocID="{C13C78BD-2310-474E-8C1A-E375CE22396C}" presName="compNode" presStyleCnt="0"/>
      <dgm:spPr/>
    </dgm:pt>
    <dgm:pt modelId="{7DAA827D-2B00-4122-A936-43BA44155BDC}" type="pres">
      <dgm:prSet presAssocID="{C13C78BD-2310-474E-8C1A-E375CE22396C}" presName="bgRect" presStyleLbl="bgShp" presStyleIdx="2" presStyleCnt="3"/>
      <dgm:spPr/>
    </dgm:pt>
    <dgm:pt modelId="{F1F64906-7622-4511-97EA-B1490E78CF1D}" type="pres">
      <dgm:prSet presAssocID="{C13C78BD-2310-474E-8C1A-E375CE22396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C3C3EFE5-D85F-4234-AF31-D40F6751880B}" type="pres">
      <dgm:prSet presAssocID="{C13C78BD-2310-474E-8C1A-E375CE22396C}" presName="spaceRect" presStyleCnt="0"/>
      <dgm:spPr/>
    </dgm:pt>
    <dgm:pt modelId="{1769E4E6-8805-4A09-AE20-21DE7B24AD92}" type="pres">
      <dgm:prSet presAssocID="{C13C78BD-2310-474E-8C1A-E375CE22396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09DC52B-E6DD-472E-9207-D5BFEE0C7E48}" type="presOf" srcId="{FD754AAD-89A4-45C2-9051-8CEA2D2185EF}" destId="{D97D53EA-71FE-4E99-9C72-EC48E26E0DA0}" srcOrd="0" destOrd="0" presId="urn:microsoft.com/office/officeart/2018/2/layout/IconVerticalSolidList"/>
    <dgm:cxn modelId="{1EBDB14E-7D56-413F-BD3A-E14BED63DAD4}" srcId="{BE335EC4-90D6-46FF-8C49-6FD5A2081A0C}" destId="{C13C78BD-2310-474E-8C1A-E375CE22396C}" srcOrd="2" destOrd="0" parTransId="{2B9A946A-B5C4-43AF-9194-968C3C0D1C06}" sibTransId="{04892F60-2DFA-4D63-AA9C-4B7A215D0B9A}"/>
    <dgm:cxn modelId="{AA5425B5-5C54-4FF7-B71D-EB354B5DA360}" srcId="{BE335EC4-90D6-46FF-8C49-6FD5A2081A0C}" destId="{FD754AAD-89A4-45C2-9051-8CEA2D2185EF}" srcOrd="0" destOrd="0" parTransId="{4A4B95EE-4678-4ED9-A269-514DD5330830}" sibTransId="{4C5ED893-2FCF-47E2-9A68-4A33AB345046}"/>
    <dgm:cxn modelId="{07F735C9-EB71-46D1-B504-41911916CDD6}" type="presOf" srcId="{83223ACB-D95D-4966-A518-F3E9E7C37F4B}" destId="{77C371E1-495A-4227-8669-3F814B2BC827}" srcOrd="0" destOrd="0" presId="urn:microsoft.com/office/officeart/2018/2/layout/IconVerticalSolidList"/>
    <dgm:cxn modelId="{2A4211E2-513D-4CB1-B02A-1FB2D30B7AC9}" type="presOf" srcId="{C13C78BD-2310-474E-8C1A-E375CE22396C}" destId="{1769E4E6-8805-4A09-AE20-21DE7B24AD92}" srcOrd="0" destOrd="0" presId="urn:microsoft.com/office/officeart/2018/2/layout/IconVerticalSolidList"/>
    <dgm:cxn modelId="{D4551FE4-FE6A-4E0C-B30B-DFC7F5002CB2}" srcId="{BE335EC4-90D6-46FF-8C49-6FD5A2081A0C}" destId="{83223ACB-D95D-4966-A518-F3E9E7C37F4B}" srcOrd="1" destOrd="0" parTransId="{9B87CDAD-D213-4D13-AB49-6E89BD281EE6}" sibTransId="{8C9A3004-50D8-4894-B885-2B2059CE4A6F}"/>
    <dgm:cxn modelId="{A4716FEC-440D-4E07-96F4-906CEE1EEA60}" type="presOf" srcId="{BE335EC4-90D6-46FF-8C49-6FD5A2081A0C}" destId="{26980427-3F37-41B4-9888-978D31134161}" srcOrd="0" destOrd="0" presId="urn:microsoft.com/office/officeart/2018/2/layout/IconVerticalSolidList"/>
    <dgm:cxn modelId="{BD30EC58-4E7F-45B9-A0C5-ACD2AA40B3C0}" type="presParOf" srcId="{26980427-3F37-41B4-9888-978D31134161}" destId="{74F4C295-DA52-4AED-81F0-CA1E424F6498}" srcOrd="0" destOrd="0" presId="urn:microsoft.com/office/officeart/2018/2/layout/IconVerticalSolidList"/>
    <dgm:cxn modelId="{762FD64C-F90F-426F-B7A2-3026599E9E04}" type="presParOf" srcId="{74F4C295-DA52-4AED-81F0-CA1E424F6498}" destId="{0A3A58D6-1E55-419F-9F4C-1053B5472C93}" srcOrd="0" destOrd="0" presId="urn:microsoft.com/office/officeart/2018/2/layout/IconVerticalSolidList"/>
    <dgm:cxn modelId="{8466D310-F9F2-416B-B716-AD7DC5A7F09E}" type="presParOf" srcId="{74F4C295-DA52-4AED-81F0-CA1E424F6498}" destId="{0E9E8C14-AE5F-4BE8-927B-518C3913C88F}" srcOrd="1" destOrd="0" presId="urn:microsoft.com/office/officeart/2018/2/layout/IconVerticalSolidList"/>
    <dgm:cxn modelId="{02274505-1529-4B99-8566-BF752FEB07C9}" type="presParOf" srcId="{74F4C295-DA52-4AED-81F0-CA1E424F6498}" destId="{BA45D0B3-9A0A-4B8E-B619-31B54E577D95}" srcOrd="2" destOrd="0" presId="urn:microsoft.com/office/officeart/2018/2/layout/IconVerticalSolidList"/>
    <dgm:cxn modelId="{42A22BBD-B2EA-4643-A5C7-61C57D7F9651}" type="presParOf" srcId="{74F4C295-DA52-4AED-81F0-CA1E424F6498}" destId="{D97D53EA-71FE-4E99-9C72-EC48E26E0DA0}" srcOrd="3" destOrd="0" presId="urn:microsoft.com/office/officeart/2018/2/layout/IconVerticalSolidList"/>
    <dgm:cxn modelId="{9A50D942-E938-47D3-B212-4FEE0796FDE6}" type="presParOf" srcId="{26980427-3F37-41B4-9888-978D31134161}" destId="{3C9F37BE-9FA6-40CA-B630-76691207D12D}" srcOrd="1" destOrd="0" presId="urn:microsoft.com/office/officeart/2018/2/layout/IconVerticalSolidList"/>
    <dgm:cxn modelId="{C734A679-9A2B-4B7E-BDB9-10051806114C}" type="presParOf" srcId="{26980427-3F37-41B4-9888-978D31134161}" destId="{6A63F509-1816-43C7-AE0C-0C9121AB99C1}" srcOrd="2" destOrd="0" presId="urn:microsoft.com/office/officeart/2018/2/layout/IconVerticalSolidList"/>
    <dgm:cxn modelId="{A663352F-D8B9-4E67-B7D0-4B1F6C6BF208}" type="presParOf" srcId="{6A63F509-1816-43C7-AE0C-0C9121AB99C1}" destId="{74BB8C9B-10EB-487A-8F1A-62F8C4F85EE6}" srcOrd="0" destOrd="0" presId="urn:microsoft.com/office/officeart/2018/2/layout/IconVerticalSolidList"/>
    <dgm:cxn modelId="{A9318D8D-4436-442F-81D4-C4A363E9853D}" type="presParOf" srcId="{6A63F509-1816-43C7-AE0C-0C9121AB99C1}" destId="{A4CDA567-AF6E-417C-A341-67380D01848E}" srcOrd="1" destOrd="0" presId="urn:microsoft.com/office/officeart/2018/2/layout/IconVerticalSolidList"/>
    <dgm:cxn modelId="{B5D9E493-4C15-485D-981A-198BA67AF57D}" type="presParOf" srcId="{6A63F509-1816-43C7-AE0C-0C9121AB99C1}" destId="{6E0B349B-F833-4581-A70B-5E2B9E0B0A64}" srcOrd="2" destOrd="0" presId="urn:microsoft.com/office/officeart/2018/2/layout/IconVerticalSolidList"/>
    <dgm:cxn modelId="{C0E1FC2C-4C64-422A-A848-FD257B44FA35}" type="presParOf" srcId="{6A63F509-1816-43C7-AE0C-0C9121AB99C1}" destId="{77C371E1-495A-4227-8669-3F814B2BC827}" srcOrd="3" destOrd="0" presId="urn:microsoft.com/office/officeart/2018/2/layout/IconVerticalSolidList"/>
    <dgm:cxn modelId="{0412059F-8FB9-416B-B239-91E1226C1862}" type="presParOf" srcId="{26980427-3F37-41B4-9888-978D31134161}" destId="{819E611E-940E-45CC-AA25-35BE16C80019}" srcOrd="3" destOrd="0" presId="urn:microsoft.com/office/officeart/2018/2/layout/IconVerticalSolidList"/>
    <dgm:cxn modelId="{8D789B77-47FB-42FC-9AB0-7EDF254F43E9}" type="presParOf" srcId="{26980427-3F37-41B4-9888-978D31134161}" destId="{7BF08845-4417-4B2A-B25C-5701939A1D66}" srcOrd="4" destOrd="0" presId="urn:microsoft.com/office/officeart/2018/2/layout/IconVerticalSolidList"/>
    <dgm:cxn modelId="{9B3245C7-1A36-4A2F-BC16-B85A25009CAD}" type="presParOf" srcId="{7BF08845-4417-4B2A-B25C-5701939A1D66}" destId="{7DAA827D-2B00-4122-A936-43BA44155BDC}" srcOrd="0" destOrd="0" presId="urn:microsoft.com/office/officeart/2018/2/layout/IconVerticalSolidList"/>
    <dgm:cxn modelId="{8D86A707-6957-484B-B2C0-256EC8A4702C}" type="presParOf" srcId="{7BF08845-4417-4B2A-B25C-5701939A1D66}" destId="{F1F64906-7622-4511-97EA-B1490E78CF1D}" srcOrd="1" destOrd="0" presId="urn:microsoft.com/office/officeart/2018/2/layout/IconVerticalSolidList"/>
    <dgm:cxn modelId="{2EBA8679-138D-4B7F-88B1-77F850972904}" type="presParOf" srcId="{7BF08845-4417-4B2A-B25C-5701939A1D66}" destId="{C3C3EFE5-D85F-4234-AF31-D40F6751880B}" srcOrd="2" destOrd="0" presId="urn:microsoft.com/office/officeart/2018/2/layout/IconVerticalSolidList"/>
    <dgm:cxn modelId="{7FDE8F4C-A81C-4E9C-B379-C1407B64F498}" type="presParOf" srcId="{7BF08845-4417-4B2A-B25C-5701939A1D66}" destId="{1769E4E6-8805-4A09-AE20-21DE7B24AD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BE33DE9-3BDD-4FFD-AC69-576FC667592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6BB2299-C6BE-49D9-8C8C-CF01F2930EFB}">
      <dgm:prSet/>
      <dgm:spPr/>
      <dgm:t>
        <a:bodyPr/>
        <a:lstStyle/>
        <a:p>
          <a:r>
            <a:rPr lang="en-US"/>
            <a:t>Random Forest provided the most accurate predictions</a:t>
          </a:r>
        </a:p>
      </dgm:t>
    </dgm:pt>
    <dgm:pt modelId="{5635F571-CCB0-4D80-BC32-169145C2D8DD}" type="parTrans" cxnId="{32834332-1A37-4282-976C-BDD3DBED906B}">
      <dgm:prSet/>
      <dgm:spPr/>
      <dgm:t>
        <a:bodyPr/>
        <a:lstStyle/>
        <a:p>
          <a:endParaRPr lang="en-US"/>
        </a:p>
      </dgm:t>
    </dgm:pt>
    <dgm:pt modelId="{256EA790-28EB-4221-B4E7-DDD1658F1F04}" type="sibTrans" cxnId="{32834332-1A37-4282-976C-BDD3DBED906B}">
      <dgm:prSet/>
      <dgm:spPr/>
      <dgm:t>
        <a:bodyPr/>
        <a:lstStyle/>
        <a:p>
          <a:endParaRPr lang="en-US"/>
        </a:p>
      </dgm:t>
    </dgm:pt>
    <dgm:pt modelId="{78CF03F4-8B43-413A-BF29-4DB52C312CA6}">
      <dgm:prSet/>
      <dgm:spPr/>
      <dgm:t>
        <a:bodyPr/>
        <a:lstStyle/>
        <a:p>
          <a:r>
            <a:rPr lang="en-US"/>
            <a:t>EDA was critical in guiding feature and model choices</a:t>
          </a:r>
        </a:p>
      </dgm:t>
    </dgm:pt>
    <dgm:pt modelId="{70A8C3D5-70A0-46B0-BC62-05D4CD93A1D8}" type="parTrans" cxnId="{26E0F1E5-B49E-454C-9137-8D18FB4AA068}">
      <dgm:prSet/>
      <dgm:spPr/>
      <dgm:t>
        <a:bodyPr/>
        <a:lstStyle/>
        <a:p>
          <a:endParaRPr lang="en-US"/>
        </a:p>
      </dgm:t>
    </dgm:pt>
    <dgm:pt modelId="{5ED124A4-C03A-4C9A-9ED6-A98C617BD626}" type="sibTrans" cxnId="{26E0F1E5-B49E-454C-9137-8D18FB4AA068}">
      <dgm:prSet/>
      <dgm:spPr/>
      <dgm:t>
        <a:bodyPr/>
        <a:lstStyle/>
        <a:p>
          <a:endParaRPr lang="en-US"/>
        </a:p>
      </dgm:t>
    </dgm:pt>
    <dgm:pt modelId="{FF9295F2-3781-4F73-9DDA-4FA3F6EFAFA1}">
      <dgm:prSet/>
      <dgm:spPr/>
      <dgm:t>
        <a:bodyPr/>
        <a:lstStyle/>
        <a:p>
          <a:r>
            <a:rPr lang="en-US"/>
            <a:t>Regularization (Ridge) improved model stability</a:t>
          </a:r>
        </a:p>
      </dgm:t>
    </dgm:pt>
    <dgm:pt modelId="{D110CCE5-2D74-4047-A9C7-F6B606EEF787}" type="parTrans" cxnId="{F322B6F2-E7DD-48BA-BB9A-6A929CF64C58}">
      <dgm:prSet/>
      <dgm:spPr/>
      <dgm:t>
        <a:bodyPr/>
        <a:lstStyle/>
        <a:p>
          <a:endParaRPr lang="en-US"/>
        </a:p>
      </dgm:t>
    </dgm:pt>
    <dgm:pt modelId="{B8E32E33-676C-4DC8-9DEC-7B512B28B73E}" type="sibTrans" cxnId="{F322B6F2-E7DD-48BA-BB9A-6A929CF64C58}">
      <dgm:prSet/>
      <dgm:spPr/>
      <dgm:t>
        <a:bodyPr/>
        <a:lstStyle/>
        <a:p>
          <a:endParaRPr lang="en-US"/>
        </a:p>
      </dgm:t>
    </dgm:pt>
    <dgm:pt modelId="{F01B7820-FE20-F146-80C3-36FF564BFD77}" type="pres">
      <dgm:prSet presAssocID="{EBE33DE9-3BDD-4FFD-AC69-576FC667592C}" presName="linear" presStyleCnt="0">
        <dgm:presLayoutVars>
          <dgm:animLvl val="lvl"/>
          <dgm:resizeHandles val="exact"/>
        </dgm:presLayoutVars>
      </dgm:prSet>
      <dgm:spPr/>
    </dgm:pt>
    <dgm:pt modelId="{0F011AAA-33F8-7E44-A3A3-D2AED80158FE}" type="pres">
      <dgm:prSet presAssocID="{26BB2299-C6BE-49D9-8C8C-CF01F2930EF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3A48918-CAD0-ED46-B587-06D5FB20B648}" type="pres">
      <dgm:prSet presAssocID="{256EA790-28EB-4221-B4E7-DDD1658F1F04}" presName="spacer" presStyleCnt="0"/>
      <dgm:spPr/>
    </dgm:pt>
    <dgm:pt modelId="{BAD9901E-28A8-8747-8C50-16DC97B76A3D}" type="pres">
      <dgm:prSet presAssocID="{78CF03F4-8B43-413A-BF29-4DB52C312C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E35E94-54C5-A243-8182-14C3B6CEFB51}" type="pres">
      <dgm:prSet presAssocID="{5ED124A4-C03A-4C9A-9ED6-A98C617BD626}" presName="spacer" presStyleCnt="0"/>
      <dgm:spPr/>
    </dgm:pt>
    <dgm:pt modelId="{DD13C4F8-44D5-2948-810C-DE1C3BBF4F7E}" type="pres">
      <dgm:prSet presAssocID="{FF9295F2-3781-4F73-9DDA-4FA3F6EFAFA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8C3FF24-C592-B845-AEA1-338BE830188F}" type="presOf" srcId="{FF9295F2-3781-4F73-9DDA-4FA3F6EFAFA1}" destId="{DD13C4F8-44D5-2948-810C-DE1C3BBF4F7E}" srcOrd="0" destOrd="0" presId="urn:microsoft.com/office/officeart/2005/8/layout/vList2"/>
    <dgm:cxn modelId="{32834332-1A37-4282-976C-BDD3DBED906B}" srcId="{EBE33DE9-3BDD-4FFD-AC69-576FC667592C}" destId="{26BB2299-C6BE-49D9-8C8C-CF01F2930EFB}" srcOrd="0" destOrd="0" parTransId="{5635F571-CCB0-4D80-BC32-169145C2D8DD}" sibTransId="{256EA790-28EB-4221-B4E7-DDD1658F1F04}"/>
    <dgm:cxn modelId="{BB449750-15E4-C148-946B-BFB78482D48D}" type="presOf" srcId="{EBE33DE9-3BDD-4FFD-AC69-576FC667592C}" destId="{F01B7820-FE20-F146-80C3-36FF564BFD77}" srcOrd="0" destOrd="0" presId="urn:microsoft.com/office/officeart/2005/8/layout/vList2"/>
    <dgm:cxn modelId="{7ED6E0BC-BC21-BB4F-8419-322AE83B8448}" type="presOf" srcId="{78CF03F4-8B43-413A-BF29-4DB52C312CA6}" destId="{BAD9901E-28A8-8747-8C50-16DC97B76A3D}" srcOrd="0" destOrd="0" presId="urn:microsoft.com/office/officeart/2005/8/layout/vList2"/>
    <dgm:cxn modelId="{A64C7ED1-656D-294C-A7B8-86D584F09A50}" type="presOf" srcId="{26BB2299-C6BE-49D9-8C8C-CF01F2930EFB}" destId="{0F011AAA-33F8-7E44-A3A3-D2AED80158FE}" srcOrd="0" destOrd="0" presId="urn:microsoft.com/office/officeart/2005/8/layout/vList2"/>
    <dgm:cxn modelId="{26E0F1E5-B49E-454C-9137-8D18FB4AA068}" srcId="{EBE33DE9-3BDD-4FFD-AC69-576FC667592C}" destId="{78CF03F4-8B43-413A-BF29-4DB52C312CA6}" srcOrd="1" destOrd="0" parTransId="{70A8C3D5-70A0-46B0-BC62-05D4CD93A1D8}" sibTransId="{5ED124A4-C03A-4C9A-9ED6-A98C617BD626}"/>
    <dgm:cxn modelId="{F322B6F2-E7DD-48BA-BB9A-6A929CF64C58}" srcId="{EBE33DE9-3BDD-4FFD-AC69-576FC667592C}" destId="{FF9295F2-3781-4F73-9DDA-4FA3F6EFAFA1}" srcOrd="2" destOrd="0" parTransId="{D110CCE5-2D74-4047-A9C7-F6B606EEF787}" sibTransId="{B8E32E33-676C-4DC8-9DEC-7B512B28B73E}"/>
    <dgm:cxn modelId="{989BACFD-E363-4844-89C8-A2A112E8576D}" type="presParOf" srcId="{F01B7820-FE20-F146-80C3-36FF564BFD77}" destId="{0F011AAA-33F8-7E44-A3A3-D2AED80158FE}" srcOrd="0" destOrd="0" presId="urn:microsoft.com/office/officeart/2005/8/layout/vList2"/>
    <dgm:cxn modelId="{D8EBD173-196E-FE4C-A6FC-DA5FA1E3B5A3}" type="presParOf" srcId="{F01B7820-FE20-F146-80C3-36FF564BFD77}" destId="{83A48918-CAD0-ED46-B587-06D5FB20B648}" srcOrd="1" destOrd="0" presId="urn:microsoft.com/office/officeart/2005/8/layout/vList2"/>
    <dgm:cxn modelId="{D6F9CF74-7E86-194F-AC70-A94CCCB5F361}" type="presParOf" srcId="{F01B7820-FE20-F146-80C3-36FF564BFD77}" destId="{BAD9901E-28A8-8747-8C50-16DC97B76A3D}" srcOrd="2" destOrd="0" presId="urn:microsoft.com/office/officeart/2005/8/layout/vList2"/>
    <dgm:cxn modelId="{8FF89E68-2AD1-DD49-B7A8-E760DB8B5DE7}" type="presParOf" srcId="{F01B7820-FE20-F146-80C3-36FF564BFD77}" destId="{64E35E94-54C5-A243-8182-14C3B6CEFB51}" srcOrd="3" destOrd="0" presId="urn:microsoft.com/office/officeart/2005/8/layout/vList2"/>
    <dgm:cxn modelId="{693CCBB8-D989-E246-B0A0-0E60059AB55B}" type="presParOf" srcId="{F01B7820-FE20-F146-80C3-36FF564BFD77}" destId="{DD13C4F8-44D5-2948-810C-DE1C3BBF4F7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46418A-F4E1-4ADB-AA39-804EA54158E1}">
      <dsp:nvSpPr>
        <dsp:cNvPr id="0" name=""/>
        <dsp:cNvSpPr/>
      </dsp:nvSpPr>
      <dsp:spPr>
        <a:xfrm>
          <a:off x="18535" y="659889"/>
          <a:ext cx="1080124" cy="108012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72F84-B1C9-4AEB-91B3-88139E74A116}">
      <dsp:nvSpPr>
        <dsp:cNvPr id="0" name=""/>
        <dsp:cNvSpPr/>
      </dsp:nvSpPr>
      <dsp:spPr>
        <a:xfrm>
          <a:off x="245361" y="886715"/>
          <a:ext cx="626472" cy="6264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89BE9B-2E03-4B19-99ED-6C6879210B51}">
      <dsp:nvSpPr>
        <dsp:cNvPr id="0" name=""/>
        <dsp:cNvSpPr/>
      </dsp:nvSpPr>
      <dsp:spPr>
        <a:xfrm>
          <a:off x="1330115" y="659889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Objective: Predict Yes Bank's monthly closing prices</a:t>
          </a:r>
        </a:p>
      </dsp:txBody>
      <dsp:txXfrm>
        <a:off x="1330115" y="659889"/>
        <a:ext cx="2546008" cy="1080124"/>
      </dsp:txXfrm>
    </dsp:sp>
    <dsp:sp modelId="{026F6A45-DB7E-4099-B9AD-D18580CA9B18}">
      <dsp:nvSpPr>
        <dsp:cNvPr id="0" name=""/>
        <dsp:cNvSpPr/>
      </dsp:nvSpPr>
      <dsp:spPr>
        <a:xfrm>
          <a:off x="4319746" y="659889"/>
          <a:ext cx="1080124" cy="108012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67D85-6CE6-4F55-B02F-C38599D48C02}">
      <dsp:nvSpPr>
        <dsp:cNvPr id="0" name=""/>
        <dsp:cNvSpPr/>
      </dsp:nvSpPr>
      <dsp:spPr>
        <a:xfrm>
          <a:off x="4546573" y="886715"/>
          <a:ext cx="626472" cy="6264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896BE-A82D-4B1C-AFBD-0821446DC883}">
      <dsp:nvSpPr>
        <dsp:cNvPr id="0" name=""/>
        <dsp:cNvSpPr/>
      </dsp:nvSpPr>
      <dsp:spPr>
        <a:xfrm>
          <a:off x="5631327" y="659889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Data: 2005–2020 OHLC prices</a:t>
          </a:r>
        </a:p>
      </dsp:txBody>
      <dsp:txXfrm>
        <a:off x="5631327" y="659889"/>
        <a:ext cx="2546008" cy="1080124"/>
      </dsp:txXfrm>
    </dsp:sp>
    <dsp:sp modelId="{CBD76942-314F-4E4D-9D11-6806DC14920F}">
      <dsp:nvSpPr>
        <dsp:cNvPr id="0" name=""/>
        <dsp:cNvSpPr/>
      </dsp:nvSpPr>
      <dsp:spPr>
        <a:xfrm>
          <a:off x="18535" y="2452790"/>
          <a:ext cx="1080124" cy="10801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516BBD-000E-4F3E-BB14-C077420F9E9A}">
      <dsp:nvSpPr>
        <dsp:cNvPr id="0" name=""/>
        <dsp:cNvSpPr/>
      </dsp:nvSpPr>
      <dsp:spPr>
        <a:xfrm>
          <a:off x="245361" y="2679617"/>
          <a:ext cx="626472" cy="6264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9DC47-49E4-48B9-895C-CA9A30BCEE92}">
      <dsp:nvSpPr>
        <dsp:cNvPr id="0" name=""/>
        <dsp:cNvSpPr/>
      </dsp:nvSpPr>
      <dsp:spPr>
        <a:xfrm>
          <a:off x="1330115" y="2452790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Tools: Python, Pandas, Matplotlib, Seaborn, scikit-learn</a:t>
          </a:r>
        </a:p>
      </dsp:txBody>
      <dsp:txXfrm>
        <a:off x="1330115" y="2452790"/>
        <a:ext cx="2546008" cy="1080124"/>
      </dsp:txXfrm>
    </dsp:sp>
    <dsp:sp modelId="{27E64C4E-E94E-41C0-8FCB-F6094A9851CD}">
      <dsp:nvSpPr>
        <dsp:cNvPr id="0" name=""/>
        <dsp:cNvSpPr/>
      </dsp:nvSpPr>
      <dsp:spPr>
        <a:xfrm>
          <a:off x="4319746" y="2452790"/>
          <a:ext cx="1080124" cy="10801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D2886-FA58-45EE-8B2C-D081591F4DBE}">
      <dsp:nvSpPr>
        <dsp:cNvPr id="0" name=""/>
        <dsp:cNvSpPr/>
      </dsp:nvSpPr>
      <dsp:spPr>
        <a:xfrm>
          <a:off x="4546573" y="2679617"/>
          <a:ext cx="626472" cy="6264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D94BE-B16D-4623-9704-E36E63890572}">
      <dsp:nvSpPr>
        <dsp:cNvPr id="0" name=""/>
        <dsp:cNvSpPr/>
      </dsp:nvSpPr>
      <dsp:spPr>
        <a:xfrm>
          <a:off x="5631327" y="2452790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Approach: EDA → Feature Selection → Model Building</a:t>
          </a:r>
        </a:p>
      </dsp:txBody>
      <dsp:txXfrm>
        <a:off x="5631327" y="2452790"/>
        <a:ext cx="2546008" cy="10801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82DF9-C18D-4C05-8368-B4FFE1335261}">
      <dsp:nvSpPr>
        <dsp:cNvPr id="0" name=""/>
        <dsp:cNvSpPr/>
      </dsp:nvSpPr>
      <dsp:spPr>
        <a:xfrm>
          <a:off x="0" y="591410"/>
          <a:ext cx="3398174" cy="109183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B946D-7EA4-421B-92E5-A3C671DBB2B4}">
      <dsp:nvSpPr>
        <dsp:cNvPr id="0" name=""/>
        <dsp:cNvSpPr/>
      </dsp:nvSpPr>
      <dsp:spPr>
        <a:xfrm>
          <a:off x="330280" y="837073"/>
          <a:ext cx="600509" cy="6005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FBF3E2-B808-4507-922E-34674F176C17}">
      <dsp:nvSpPr>
        <dsp:cNvPr id="0" name=""/>
        <dsp:cNvSpPr/>
      </dsp:nvSpPr>
      <dsp:spPr>
        <a:xfrm>
          <a:off x="1261069" y="591410"/>
          <a:ext cx="2137104" cy="1091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553" tIns="115553" rIns="115553" bIns="11555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stock showed consistent growth till 2018</a:t>
          </a:r>
        </a:p>
      </dsp:txBody>
      <dsp:txXfrm>
        <a:off x="1261069" y="591410"/>
        <a:ext cx="2137104" cy="1091835"/>
      </dsp:txXfrm>
    </dsp:sp>
    <dsp:sp modelId="{2205C79D-EA8A-495D-829A-120E08AFE8E9}">
      <dsp:nvSpPr>
        <dsp:cNvPr id="0" name=""/>
        <dsp:cNvSpPr/>
      </dsp:nvSpPr>
      <dsp:spPr>
        <a:xfrm>
          <a:off x="0" y="1956204"/>
          <a:ext cx="3398174" cy="109183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320068-400A-48E7-80C5-FD12A021C76A}">
      <dsp:nvSpPr>
        <dsp:cNvPr id="0" name=""/>
        <dsp:cNvSpPr/>
      </dsp:nvSpPr>
      <dsp:spPr>
        <a:xfrm>
          <a:off x="330280" y="2201867"/>
          <a:ext cx="600509" cy="6005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8EF891-5D1D-4F6C-9823-AC8D41A78A79}">
      <dsp:nvSpPr>
        <dsp:cNvPr id="0" name=""/>
        <dsp:cNvSpPr/>
      </dsp:nvSpPr>
      <dsp:spPr>
        <a:xfrm>
          <a:off x="1261069" y="1956204"/>
          <a:ext cx="2137104" cy="1091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553" tIns="115553" rIns="115553" bIns="11555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Post-2018: Sharp decline due to market or internal issues</a:t>
          </a:r>
        </a:p>
      </dsp:txBody>
      <dsp:txXfrm>
        <a:off x="1261069" y="1956204"/>
        <a:ext cx="2137104" cy="10918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1BC3C-2AE0-4FD1-9E9F-5057E35E4F6C}">
      <dsp:nvSpPr>
        <dsp:cNvPr id="0" name=""/>
        <dsp:cNvSpPr/>
      </dsp:nvSpPr>
      <dsp:spPr>
        <a:xfrm>
          <a:off x="305950" y="883162"/>
          <a:ext cx="952171" cy="95217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C0415F-DDB9-4043-939C-6FD438EBD1D0}">
      <dsp:nvSpPr>
        <dsp:cNvPr id="0" name=""/>
        <dsp:cNvSpPr/>
      </dsp:nvSpPr>
      <dsp:spPr>
        <a:xfrm>
          <a:off x="508872" y="1086084"/>
          <a:ext cx="546328" cy="546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B316F0-CF00-4F49-B056-C4950E67D143}">
      <dsp:nvSpPr>
        <dsp:cNvPr id="0" name=""/>
        <dsp:cNvSpPr/>
      </dsp:nvSpPr>
      <dsp:spPr>
        <a:xfrm>
          <a:off x="1567" y="2131912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Open, High, Low, and Close prices move together</a:t>
          </a:r>
        </a:p>
      </dsp:txBody>
      <dsp:txXfrm>
        <a:off x="1567" y="2131912"/>
        <a:ext cx="1560937" cy="624375"/>
      </dsp:txXfrm>
    </dsp:sp>
    <dsp:sp modelId="{A2B08F82-48CB-423A-B829-912012B214D8}">
      <dsp:nvSpPr>
        <dsp:cNvPr id="0" name=""/>
        <dsp:cNvSpPr/>
      </dsp:nvSpPr>
      <dsp:spPr>
        <a:xfrm>
          <a:off x="2140051" y="883162"/>
          <a:ext cx="952171" cy="95217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AA49A7-287B-42F3-964A-CF1E3EC9F9D6}">
      <dsp:nvSpPr>
        <dsp:cNvPr id="0" name=""/>
        <dsp:cNvSpPr/>
      </dsp:nvSpPr>
      <dsp:spPr>
        <a:xfrm>
          <a:off x="2342973" y="1086084"/>
          <a:ext cx="546328" cy="5463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112DE-4943-409C-9D25-36063E4D1FB0}">
      <dsp:nvSpPr>
        <dsp:cNvPr id="0" name=""/>
        <dsp:cNvSpPr/>
      </dsp:nvSpPr>
      <dsp:spPr>
        <a:xfrm>
          <a:off x="1835669" y="2131912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Strong feature correlation supports predictive modeling</a:t>
          </a:r>
        </a:p>
      </dsp:txBody>
      <dsp:txXfrm>
        <a:off x="1835669" y="2131912"/>
        <a:ext cx="1560937" cy="6243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ECF61-12E1-4C53-83E2-DFB1E5D76DC5}">
      <dsp:nvSpPr>
        <dsp:cNvPr id="0" name=""/>
        <dsp:cNvSpPr/>
      </dsp:nvSpPr>
      <dsp:spPr>
        <a:xfrm>
          <a:off x="305950" y="883162"/>
          <a:ext cx="952171" cy="95217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6F8EC3-D682-4760-A98F-665FBD86BEF2}">
      <dsp:nvSpPr>
        <dsp:cNvPr id="0" name=""/>
        <dsp:cNvSpPr/>
      </dsp:nvSpPr>
      <dsp:spPr>
        <a:xfrm>
          <a:off x="508872" y="1086084"/>
          <a:ext cx="546328" cy="546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B25387-51CF-4CEA-B733-A3474E482596}">
      <dsp:nvSpPr>
        <dsp:cNvPr id="0" name=""/>
        <dsp:cNvSpPr/>
      </dsp:nvSpPr>
      <dsp:spPr>
        <a:xfrm>
          <a:off x="1567" y="2131912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Right-skewed distribution with outliers</a:t>
          </a:r>
        </a:p>
      </dsp:txBody>
      <dsp:txXfrm>
        <a:off x="1567" y="2131912"/>
        <a:ext cx="1560937" cy="624375"/>
      </dsp:txXfrm>
    </dsp:sp>
    <dsp:sp modelId="{4EF652EB-CFA6-41E0-8A35-A952E25D0A57}">
      <dsp:nvSpPr>
        <dsp:cNvPr id="0" name=""/>
        <dsp:cNvSpPr/>
      </dsp:nvSpPr>
      <dsp:spPr>
        <a:xfrm>
          <a:off x="2140051" y="883162"/>
          <a:ext cx="952171" cy="95217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48B72-F7CF-40BF-AA28-8E8E7B4B6A54}">
      <dsp:nvSpPr>
        <dsp:cNvPr id="0" name=""/>
        <dsp:cNvSpPr/>
      </dsp:nvSpPr>
      <dsp:spPr>
        <a:xfrm>
          <a:off x="2342973" y="1086084"/>
          <a:ext cx="546328" cy="5463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29D76-0CB6-4BBC-82B5-25B7C32AD21A}">
      <dsp:nvSpPr>
        <dsp:cNvPr id="0" name=""/>
        <dsp:cNvSpPr/>
      </dsp:nvSpPr>
      <dsp:spPr>
        <a:xfrm>
          <a:off x="1835669" y="2131912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Most prices cluster below ₹100; few extreme values detected</a:t>
          </a:r>
        </a:p>
      </dsp:txBody>
      <dsp:txXfrm>
        <a:off x="1835669" y="2131912"/>
        <a:ext cx="1560937" cy="6243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AF5DD-698B-C344-9890-00F9E35D1032}">
      <dsp:nvSpPr>
        <dsp:cNvPr id="0" name=""/>
        <dsp:cNvSpPr/>
      </dsp:nvSpPr>
      <dsp:spPr>
        <a:xfrm>
          <a:off x="18332" y="311"/>
          <a:ext cx="2101508" cy="13344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D889810-7B25-0947-9443-9E6215F18FEE}">
      <dsp:nvSpPr>
        <dsp:cNvPr id="0" name=""/>
        <dsp:cNvSpPr/>
      </dsp:nvSpPr>
      <dsp:spPr>
        <a:xfrm>
          <a:off x="251833" y="222137"/>
          <a:ext cx="2101508" cy="13344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High volatility detected in returns (±60%)</a:t>
          </a:r>
        </a:p>
      </dsp:txBody>
      <dsp:txXfrm>
        <a:off x="290918" y="261222"/>
        <a:ext cx="2023338" cy="1256288"/>
      </dsp:txXfrm>
    </dsp:sp>
    <dsp:sp modelId="{F3E40829-818C-3349-A2B8-ADC764BFC037}">
      <dsp:nvSpPr>
        <dsp:cNvPr id="0" name=""/>
        <dsp:cNvSpPr/>
      </dsp:nvSpPr>
      <dsp:spPr>
        <a:xfrm>
          <a:off x="2586843" y="311"/>
          <a:ext cx="2101508" cy="13344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AF35841-6ADE-5F44-B95A-5FC0D1122AA2}">
      <dsp:nvSpPr>
        <dsp:cNvPr id="0" name=""/>
        <dsp:cNvSpPr/>
      </dsp:nvSpPr>
      <dsp:spPr>
        <a:xfrm>
          <a:off x="2820344" y="222137"/>
          <a:ext cx="2101508" cy="13344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Indicates unstable investment environment</a:t>
          </a:r>
        </a:p>
      </dsp:txBody>
      <dsp:txXfrm>
        <a:off x="2859429" y="261222"/>
        <a:ext cx="2023338" cy="12562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A58D6-1E55-419F-9F4C-1053B5472C93}">
      <dsp:nvSpPr>
        <dsp:cNvPr id="0" name=""/>
        <dsp:cNvSpPr/>
      </dsp:nvSpPr>
      <dsp:spPr>
        <a:xfrm>
          <a:off x="0" y="673"/>
          <a:ext cx="4773168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9E8C14-AE5F-4BE8-927B-518C3913C88F}">
      <dsp:nvSpPr>
        <dsp:cNvPr id="0" name=""/>
        <dsp:cNvSpPr/>
      </dsp:nvSpPr>
      <dsp:spPr>
        <a:xfrm>
          <a:off x="476436" y="355047"/>
          <a:ext cx="866247" cy="8662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D53EA-71FE-4E99-9C72-EC48E26E0DA0}">
      <dsp:nvSpPr>
        <dsp:cNvPr id="0" name=""/>
        <dsp:cNvSpPr/>
      </dsp:nvSpPr>
      <dsp:spPr>
        <a:xfrm>
          <a:off x="1819120" y="673"/>
          <a:ext cx="2954047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Linear Regression – baseline model</a:t>
          </a:r>
        </a:p>
      </dsp:txBody>
      <dsp:txXfrm>
        <a:off x="1819120" y="673"/>
        <a:ext cx="2954047" cy="1574995"/>
      </dsp:txXfrm>
    </dsp:sp>
    <dsp:sp modelId="{74BB8C9B-10EB-487A-8F1A-62F8C4F85EE6}">
      <dsp:nvSpPr>
        <dsp:cNvPr id="0" name=""/>
        <dsp:cNvSpPr/>
      </dsp:nvSpPr>
      <dsp:spPr>
        <a:xfrm>
          <a:off x="0" y="1969418"/>
          <a:ext cx="4773168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CDA567-AF6E-417C-A341-67380D01848E}">
      <dsp:nvSpPr>
        <dsp:cNvPr id="0" name=""/>
        <dsp:cNvSpPr/>
      </dsp:nvSpPr>
      <dsp:spPr>
        <a:xfrm>
          <a:off x="476436" y="2323792"/>
          <a:ext cx="866247" cy="866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371E1-495A-4227-8669-3F814B2BC827}">
      <dsp:nvSpPr>
        <dsp:cNvPr id="0" name=""/>
        <dsp:cNvSpPr/>
      </dsp:nvSpPr>
      <dsp:spPr>
        <a:xfrm>
          <a:off x="1819120" y="1969418"/>
          <a:ext cx="2954047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Ridge Regression – regularized linear model</a:t>
          </a:r>
        </a:p>
      </dsp:txBody>
      <dsp:txXfrm>
        <a:off x="1819120" y="1969418"/>
        <a:ext cx="2954047" cy="1574995"/>
      </dsp:txXfrm>
    </dsp:sp>
    <dsp:sp modelId="{7DAA827D-2B00-4122-A936-43BA44155BDC}">
      <dsp:nvSpPr>
        <dsp:cNvPr id="0" name=""/>
        <dsp:cNvSpPr/>
      </dsp:nvSpPr>
      <dsp:spPr>
        <a:xfrm>
          <a:off x="0" y="3938162"/>
          <a:ext cx="4773168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F64906-7622-4511-97EA-B1490E78CF1D}">
      <dsp:nvSpPr>
        <dsp:cNvPr id="0" name=""/>
        <dsp:cNvSpPr/>
      </dsp:nvSpPr>
      <dsp:spPr>
        <a:xfrm>
          <a:off x="476436" y="4292537"/>
          <a:ext cx="866247" cy="8662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9E4E6-8805-4A09-AE20-21DE7B24AD92}">
      <dsp:nvSpPr>
        <dsp:cNvPr id="0" name=""/>
        <dsp:cNvSpPr/>
      </dsp:nvSpPr>
      <dsp:spPr>
        <a:xfrm>
          <a:off x="1819120" y="3938162"/>
          <a:ext cx="2954047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Random Forest Regressor – non-linear ensemble</a:t>
          </a:r>
        </a:p>
      </dsp:txBody>
      <dsp:txXfrm>
        <a:off x="1819120" y="3938162"/>
        <a:ext cx="2954047" cy="15749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11AAA-33F8-7E44-A3A3-D2AED80158FE}">
      <dsp:nvSpPr>
        <dsp:cNvPr id="0" name=""/>
        <dsp:cNvSpPr/>
      </dsp:nvSpPr>
      <dsp:spPr>
        <a:xfrm>
          <a:off x="0" y="766470"/>
          <a:ext cx="5175384" cy="1272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Random Forest provided the most accurate predictions</a:t>
          </a:r>
        </a:p>
      </dsp:txBody>
      <dsp:txXfrm>
        <a:off x="62141" y="828611"/>
        <a:ext cx="5051102" cy="1148678"/>
      </dsp:txXfrm>
    </dsp:sp>
    <dsp:sp modelId="{BAD9901E-28A8-8747-8C50-16DC97B76A3D}">
      <dsp:nvSpPr>
        <dsp:cNvPr id="0" name=""/>
        <dsp:cNvSpPr/>
      </dsp:nvSpPr>
      <dsp:spPr>
        <a:xfrm>
          <a:off x="0" y="2131590"/>
          <a:ext cx="5175384" cy="1272960"/>
        </a:xfrm>
        <a:prstGeom prst="roundRect">
          <a:avLst/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EDA was critical in guiding feature and model choices</a:t>
          </a:r>
        </a:p>
      </dsp:txBody>
      <dsp:txXfrm>
        <a:off x="62141" y="2193731"/>
        <a:ext cx="5051102" cy="1148678"/>
      </dsp:txXfrm>
    </dsp:sp>
    <dsp:sp modelId="{DD13C4F8-44D5-2948-810C-DE1C3BBF4F7E}">
      <dsp:nvSpPr>
        <dsp:cNvPr id="0" name=""/>
        <dsp:cNvSpPr/>
      </dsp:nvSpPr>
      <dsp:spPr>
        <a:xfrm>
          <a:off x="0" y="3496710"/>
          <a:ext cx="5175384" cy="1272960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Regularization (Ridge) improved model stability</a:t>
          </a:r>
        </a:p>
      </dsp:txBody>
      <dsp:txXfrm>
        <a:off x="62141" y="3558851"/>
        <a:ext cx="5051102" cy="1148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662171F2-01ED-D047-C6D0-C552CA020B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Stock Price Prediction using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Yes Bank – EDA to Model Comparison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>
            <a:normAutofit/>
          </a:bodyPr>
          <a:lstStyle/>
          <a:p>
            <a:r>
              <a:rPr lang="en-US" sz="3500"/>
              <a:t>ML Models Used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BA49F7-3372-49F4-5015-19D1996A9F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602262"/>
              </p:ext>
            </p:extLst>
          </p:nvPr>
        </p:nvGraphicFramePr>
        <p:xfrm>
          <a:off x="3977640" y="676656"/>
          <a:ext cx="4773168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646" y="386930"/>
            <a:ext cx="7606349" cy="1300554"/>
          </a:xfrm>
        </p:spPr>
        <p:txBody>
          <a:bodyPr anchor="b">
            <a:normAutofit/>
          </a:bodyPr>
          <a:lstStyle/>
          <a:p>
            <a:r>
              <a:rPr lang="en-US" sz="4200"/>
              <a:t>Correlation Matrix – Revisited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9E1DE637-A57E-8709-9067-B8271CE0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71" y="2933322"/>
            <a:ext cx="3862708" cy="28970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4821" y="2599509"/>
            <a:ext cx="3398174" cy="3639450"/>
          </a:xfrm>
        </p:spPr>
        <p:txBody>
          <a:bodyPr anchor="ctr">
            <a:normAutofit/>
          </a:bodyPr>
          <a:lstStyle/>
          <a:p>
            <a:endParaRPr lang="en-US" sz="1700"/>
          </a:p>
          <a:p>
            <a:r>
              <a:rPr lang="en-US" sz="1700"/>
              <a:t>Supports need for Ridge Regression or Random Forest</a:t>
            </a:r>
          </a:p>
          <a:p>
            <a:r>
              <a:rPr lang="en-US" sz="1700"/>
              <a:t>Plain linear models may overfit due to feature redundancy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40823"/>
            <a:ext cx="2564892" cy="5583148"/>
          </a:xfrm>
        </p:spPr>
        <p:txBody>
          <a:bodyPr anchor="ctr">
            <a:normAutofit/>
          </a:bodyPr>
          <a:lstStyle/>
          <a:p>
            <a:r>
              <a:rPr lang="en-US" sz="4000"/>
              <a:t>Linear Regression – Actual vs Predicted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00400" y="630936"/>
            <a:ext cx="13716" cy="5590381"/>
          </a:xfrm>
          <a:custGeom>
            <a:avLst/>
            <a:gdLst>
              <a:gd name="connsiteX0" fmla="*/ 0 w 13716"/>
              <a:gd name="connsiteY0" fmla="*/ 0 h 5590381"/>
              <a:gd name="connsiteX1" fmla="*/ 13716 w 13716"/>
              <a:gd name="connsiteY1" fmla="*/ 0 h 5590381"/>
              <a:gd name="connsiteX2" fmla="*/ 13716 w 13716"/>
              <a:gd name="connsiteY2" fmla="*/ 754701 h 5590381"/>
              <a:gd name="connsiteX3" fmla="*/ 13716 w 13716"/>
              <a:gd name="connsiteY3" fmla="*/ 1565307 h 5590381"/>
              <a:gd name="connsiteX4" fmla="*/ 13716 w 13716"/>
              <a:gd name="connsiteY4" fmla="*/ 2152297 h 5590381"/>
              <a:gd name="connsiteX5" fmla="*/ 13716 w 13716"/>
              <a:gd name="connsiteY5" fmla="*/ 2906998 h 5590381"/>
              <a:gd name="connsiteX6" fmla="*/ 13716 w 13716"/>
              <a:gd name="connsiteY6" fmla="*/ 3549892 h 5590381"/>
              <a:gd name="connsiteX7" fmla="*/ 13716 w 13716"/>
              <a:gd name="connsiteY7" fmla="*/ 4080978 h 5590381"/>
              <a:gd name="connsiteX8" fmla="*/ 13716 w 13716"/>
              <a:gd name="connsiteY8" fmla="*/ 4835680 h 5590381"/>
              <a:gd name="connsiteX9" fmla="*/ 13716 w 13716"/>
              <a:gd name="connsiteY9" fmla="*/ 5590381 h 5590381"/>
              <a:gd name="connsiteX10" fmla="*/ 0 w 13716"/>
              <a:gd name="connsiteY10" fmla="*/ 5590381 h 5590381"/>
              <a:gd name="connsiteX11" fmla="*/ 0 w 13716"/>
              <a:gd name="connsiteY11" fmla="*/ 4835680 h 5590381"/>
              <a:gd name="connsiteX12" fmla="*/ 0 w 13716"/>
              <a:gd name="connsiteY12" fmla="*/ 4304593 h 5590381"/>
              <a:gd name="connsiteX13" fmla="*/ 0 w 13716"/>
              <a:gd name="connsiteY13" fmla="*/ 3773507 h 5590381"/>
              <a:gd name="connsiteX14" fmla="*/ 0 w 13716"/>
              <a:gd name="connsiteY14" fmla="*/ 3186517 h 5590381"/>
              <a:gd name="connsiteX15" fmla="*/ 0 w 13716"/>
              <a:gd name="connsiteY15" fmla="*/ 2487720 h 5590381"/>
              <a:gd name="connsiteX16" fmla="*/ 0 w 13716"/>
              <a:gd name="connsiteY16" fmla="*/ 1956633 h 5590381"/>
              <a:gd name="connsiteX17" fmla="*/ 0 w 13716"/>
              <a:gd name="connsiteY17" fmla="*/ 1425547 h 5590381"/>
              <a:gd name="connsiteX18" fmla="*/ 0 w 13716"/>
              <a:gd name="connsiteY18" fmla="*/ 614942 h 5590381"/>
              <a:gd name="connsiteX19" fmla="*/ 0 w 13716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716" h="5590381" fill="none" extrusionOk="0">
                <a:moveTo>
                  <a:pt x="0" y="0"/>
                </a:moveTo>
                <a:cubicBezTo>
                  <a:pt x="6519" y="-664"/>
                  <a:pt x="8288" y="665"/>
                  <a:pt x="13716" y="0"/>
                </a:cubicBezTo>
                <a:cubicBezTo>
                  <a:pt x="-9798" y="225076"/>
                  <a:pt x="41703" y="562283"/>
                  <a:pt x="13716" y="754701"/>
                </a:cubicBezTo>
                <a:cubicBezTo>
                  <a:pt x="-14271" y="947119"/>
                  <a:pt x="25509" y="1239251"/>
                  <a:pt x="13716" y="1565307"/>
                </a:cubicBezTo>
                <a:cubicBezTo>
                  <a:pt x="1923" y="1891363"/>
                  <a:pt x="2588" y="1999140"/>
                  <a:pt x="13716" y="2152297"/>
                </a:cubicBezTo>
                <a:cubicBezTo>
                  <a:pt x="24845" y="2305454"/>
                  <a:pt x="24133" y="2598333"/>
                  <a:pt x="13716" y="2906998"/>
                </a:cubicBezTo>
                <a:cubicBezTo>
                  <a:pt x="3299" y="3215663"/>
                  <a:pt x="30691" y="3327412"/>
                  <a:pt x="13716" y="3549892"/>
                </a:cubicBezTo>
                <a:cubicBezTo>
                  <a:pt x="-3259" y="3772372"/>
                  <a:pt x="33989" y="3843836"/>
                  <a:pt x="13716" y="4080978"/>
                </a:cubicBezTo>
                <a:cubicBezTo>
                  <a:pt x="-6557" y="4318120"/>
                  <a:pt x="-8378" y="4511166"/>
                  <a:pt x="13716" y="4835680"/>
                </a:cubicBezTo>
                <a:cubicBezTo>
                  <a:pt x="35810" y="5160194"/>
                  <a:pt x="-17642" y="5401748"/>
                  <a:pt x="13716" y="5590381"/>
                </a:cubicBezTo>
                <a:cubicBezTo>
                  <a:pt x="8599" y="5590092"/>
                  <a:pt x="6708" y="5590668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3716" h="5590381" stroke="0" extrusionOk="0">
                <a:moveTo>
                  <a:pt x="0" y="0"/>
                </a:moveTo>
                <a:cubicBezTo>
                  <a:pt x="4626" y="620"/>
                  <a:pt x="7856" y="-428"/>
                  <a:pt x="13716" y="0"/>
                </a:cubicBezTo>
                <a:cubicBezTo>
                  <a:pt x="36569" y="165299"/>
                  <a:pt x="-959" y="427555"/>
                  <a:pt x="13716" y="698798"/>
                </a:cubicBezTo>
                <a:cubicBezTo>
                  <a:pt x="28391" y="970041"/>
                  <a:pt x="15108" y="1226199"/>
                  <a:pt x="13716" y="1397595"/>
                </a:cubicBezTo>
                <a:cubicBezTo>
                  <a:pt x="12324" y="1568991"/>
                  <a:pt x="34226" y="1794517"/>
                  <a:pt x="13716" y="2152297"/>
                </a:cubicBezTo>
                <a:cubicBezTo>
                  <a:pt x="-6794" y="2510077"/>
                  <a:pt x="36274" y="2594424"/>
                  <a:pt x="13716" y="2739287"/>
                </a:cubicBezTo>
                <a:cubicBezTo>
                  <a:pt x="-8842" y="2884150"/>
                  <a:pt x="22545" y="3129706"/>
                  <a:pt x="13716" y="3493988"/>
                </a:cubicBezTo>
                <a:cubicBezTo>
                  <a:pt x="4887" y="3858270"/>
                  <a:pt x="49629" y="4041447"/>
                  <a:pt x="13716" y="4304593"/>
                </a:cubicBezTo>
                <a:cubicBezTo>
                  <a:pt x="-22197" y="4567740"/>
                  <a:pt x="45055" y="5149125"/>
                  <a:pt x="13716" y="5590381"/>
                </a:cubicBezTo>
                <a:cubicBezTo>
                  <a:pt x="9649" y="5590058"/>
                  <a:pt x="6483" y="5589928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ine graph with orange and blue lines&#10;&#10;AI-generated content may be incorrect.">
            <a:extLst>
              <a:ext uri="{FF2B5EF4-FFF2-40B4-BE49-F238E27FC236}">
                <a16:creationId xmlns:a16="http://schemas.microsoft.com/office/drawing/2014/main" id="{515DE7F9-3FA1-BD7F-5E5F-F02CDF2E2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1295019"/>
            <a:ext cx="5170932" cy="258546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2" y="4798577"/>
            <a:ext cx="5170932" cy="1428487"/>
          </a:xfrm>
        </p:spPr>
        <p:txBody>
          <a:bodyPr anchor="t">
            <a:normAutofit/>
          </a:bodyPr>
          <a:lstStyle/>
          <a:p>
            <a:endParaRPr lang="en-US" sz="1900"/>
          </a:p>
          <a:p>
            <a:r>
              <a:rPr lang="en-US" sz="1900"/>
              <a:t>Captures overall trend</a:t>
            </a:r>
          </a:p>
          <a:p>
            <a:r>
              <a:rPr lang="en-US" sz="1900"/>
              <a:t>Underperforms during volatile price drops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/>
              <a:t>Random Forest – Actual vs Predicted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endParaRPr lang="en-US" sz="1900"/>
          </a:p>
          <a:p>
            <a:r>
              <a:rPr lang="en-US" sz="1900"/>
              <a:t>Handles non-linearity well</a:t>
            </a:r>
          </a:p>
          <a:p>
            <a:r>
              <a:rPr lang="en-US" sz="1900"/>
              <a:t>Best performance across both stable and unstable periods</a:t>
            </a:r>
          </a:p>
        </p:txBody>
      </p:sp>
      <p:pic>
        <p:nvPicPr>
          <p:cNvPr id="5" name="Picture 4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B65D09F3-C6AA-5CCC-E348-498D0BDDF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2134552"/>
            <a:ext cx="5177790" cy="25888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16" y="4883544"/>
            <a:ext cx="2907065" cy="1556907"/>
          </a:xfrm>
        </p:spPr>
        <p:txBody>
          <a:bodyPr anchor="ctr">
            <a:normAutofit/>
          </a:bodyPr>
          <a:lstStyle/>
          <a:p>
            <a:r>
              <a:rPr lang="en-US" sz="2800"/>
              <a:t>Ridge Regression – Actual vs Predicted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ine graph with blue and orange lines&#10;&#10;AI-generated content may be incorrect.">
            <a:extLst>
              <a:ext uri="{FF2B5EF4-FFF2-40B4-BE49-F238E27FC236}">
                <a16:creationId xmlns:a16="http://schemas.microsoft.com/office/drawing/2014/main" id="{AFB4D22A-A7A8-8AFD-78F9-433AE6D545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30"/>
          <a:stretch>
            <a:fillRect/>
          </a:stretch>
        </p:blipFill>
        <p:spPr>
          <a:xfrm>
            <a:off x="719403" y="364142"/>
            <a:ext cx="7777234" cy="38679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039" y="4883544"/>
            <a:ext cx="4940186" cy="1556907"/>
          </a:xfrm>
        </p:spPr>
        <p:txBody>
          <a:bodyPr anchor="ctr">
            <a:normAutofit/>
          </a:bodyPr>
          <a:lstStyle/>
          <a:p>
            <a:endParaRPr lang="en-US" sz="1600"/>
          </a:p>
          <a:p>
            <a:r>
              <a:rPr lang="en-US" sz="1600"/>
              <a:t>Improves on Linear Regression through regularization</a:t>
            </a:r>
          </a:p>
          <a:p>
            <a:r>
              <a:rPr lang="en-US" sz="1600"/>
              <a:t>Better generalization on unseen data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4300"/>
              <a:t>Final Takeaways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4E25177E-DAF9-B956-4E32-53A9891CD5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1567865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sz="4700"/>
              <a:t>Future Work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endParaRPr lang="en-US" sz="1900"/>
          </a:p>
          <a:p>
            <a:r>
              <a:rPr lang="en-US" sz="1900"/>
              <a:t>Try time series models (ARIMA, LSTM)</a:t>
            </a:r>
          </a:p>
          <a:p>
            <a:r>
              <a:rPr lang="en-US" sz="1900"/>
              <a:t>Deploy model using Flask or Streamlit</a:t>
            </a:r>
          </a:p>
          <a:p>
            <a:r>
              <a:rPr lang="en-US" sz="1900"/>
              <a:t>Incorporate real-time data sources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825" y="735283"/>
            <a:ext cx="3733800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22" name="Graphic 21" descr="Smiling Face with No Fill">
            <a:extLst>
              <a:ext uri="{FF2B5EF4-FFF2-40B4-BE49-F238E27FC236}">
                <a16:creationId xmlns:a16="http://schemas.microsoft.com/office/drawing/2014/main" id="{8781B408-8867-A26D-485D-32E889BCE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161" y="2937750"/>
            <a:ext cx="966789" cy="966789"/>
          </a:xfrm>
          <a:prstGeom prst="rect">
            <a:avLst/>
          </a:prstGeom>
        </p:spPr>
      </p:pic>
      <p:pic>
        <p:nvPicPr>
          <p:cNvPr id="24" name="Graphic 23" descr="Smiling Face with No Fill">
            <a:extLst>
              <a:ext uri="{FF2B5EF4-FFF2-40B4-BE49-F238E27FC236}">
                <a16:creationId xmlns:a16="http://schemas.microsoft.com/office/drawing/2014/main" id="{6418BD05-236C-4132-8CB8-5B97A1A2B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5861" y="1392825"/>
            <a:ext cx="4058507" cy="4058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Project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D573D1-D335-4ACA-6667-0AD2BBEBF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738072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646" y="386930"/>
            <a:ext cx="7606349" cy="1300554"/>
          </a:xfrm>
        </p:spPr>
        <p:txBody>
          <a:bodyPr anchor="b">
            <a:normAutofit/>
          </a:bodyPr>
          <a:lstStyle/>
          <a:p>
            <a:r>
              <a:rPr lang="en-US" sz="4200"/>
              <a:t>Monthly Closing Price Over Time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showing the growth of a stock market&#10;&#10;AI-generated content may be incorrect.">
            <a:extLst>
              <a:ext uri="{FF2B5EF4-FFF2-40B4-BE49-F238E27FC236}">
                <a16:creationId xmlns:a16="http://schemas.microsoft.com/office/drawing/2014/main" id="{E68EE8F2-BBAB-251E-2D22-A2CC653F5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71" y="2984778"/>
            <a:ext cx="3862708" cy="236273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C44A0B-8934-7C7E-6FEC-ED8A8437E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2524386"/>
              </p:ext>
            </p:extLst>
          </p:nvPr>
        </p:nvGraphicFramePr>
        <p:xfrm>
          <a:off x="4804821" y="2599509"/>
          <a:ext cx="3398174" cy="363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646" y="386930"/>
            <a:ext cx="7606349" cy="1300554"/>
          </a:xfrm>
        </p:spPr>
        <p:txBody>
          <a:bodyPr anchor="b">
            <a:normAutofit/>
          </a:bodyPr>
          <a:lstStyle/>
          <a:p>
            <a:r>
              <a:rPr lang="en-US" sz="4200"/>
              <a:t>OHLC Prices Over Time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showing the price of a stock market&#10;&#10;AI-generated content may be incorrect.">
            <a:extLst>
              <a:ext uri="{FF2B5EF4-FFF2-40B4-BE49-F238E27FC236}">
                <a16:creationId xmlns:a16="http://schemas.microsoft.com/office/drawing/2014/main" id="{0DFF871E-F530-D2D6-F648-9309003CD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71" y="3416160"/>
            <a:ext cx="3862708" cy="193135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248199-7268-3353-3CEB-068A64FA4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584447"/>
              </p:ext>
            </p:extLst>
          </p:nvPr>
        </p:nvGraphicFramePr>
        <p:xfrm>
          <a:off x="4804821" y="2599509"/>
          <a:ext cx="3398174" cy="363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646" y="386930"/>
            <a:ext cx="7606349" cy="130055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Distribution of Monthly Closing Prices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a distribution of a price&#10;&#10;AI-generated content may be incorrect.">
            <a:extLst>
              <a:ext uri="{FF2B5EF4-FFF2-40B4-BE49-F238E27FC236}">
                <a16:creationId xmlns:a16="http://schemas.microsoft.com/office/drawing/2014/main" id="{86F0C404-5E5B-372F-7BD9-1299142BE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71" y="3174741"/>
            <a:ext cx="3862708" cy="241419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AADBFD-B280-2B40-C42F-FD9F00B3D6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109618"/>
              </p:ext>
            </p:extLst>
          </p:nvPr>
        </p:nvGraphicFramePr>
        <p:xfrm>
          <a:off x="4804821" y="2599509"/>
          <a:ext cx="3398174" cy="363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16" y="4883544"/>
            <a:ext cx="2907065" cy="1556907"/>
          </a:xfrm>
        </p:spPr>
        <p:txBody>
          <a:bodyPr anchor="ctr">
            <a:normAutofit/>
          </a:bodyPr>
          <a:lstStyle/>
          <a:p>
            <a:r>
              <a:rPr lang="en-US" sz="2800"/>
              <a:t>Monthly Returns Over Time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with purple lines&#10;&#10;AI-generated content may be incorrect.">
            <a:extLst>
              <a:ext uri="{FF2B5EF4-FFF2-40B4-BE49-F238E27FC236}">
                <a16:creationId xmlns:a16="http://schemas.microsoft.com/office/drawing/2014/main" id="{28E62C44-8E8F-21CD-640E-CC24925DDA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0"/>
          <a:stretch>
            <a:fillRect/>
          </a:stretch>
        </p:blipFill>
        <p:spPr>
          <a:xfrm>
            <a:off x="719403" y="364142"/>
            <a:ext cx="7777234" cy="38679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0469E3-4A53-35CF-C36E-051EA1B94F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1573324"/>
              </p:ext>
            </p:extLst>
          </p:nvPr>
        </p:nvGraphicFramePr>
        <p:xfrm>
          <a:off x="3872039" y="4883544"/>
          <a:ext cx="4940186" cy="1556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2394" y="489507"/>
            <a:ext cx="2318706" cy="1655483"/>
          </a:xfrm>
        </p:spPr>
        <p:txBody>
          <a:bodyPr anchor="b">
            <a:normAutofit/>
          </a:bodyPr>
          <a:lstStyle/>
          <a:p>
            <a:r>
              <a:rPr lang="en-US" sz="3500"/>
              <a:t>Correlation Heatmap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AC506CD5-7DCF-6BA1-C13D-9EF20597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80" r="9890" b="5"/>
          <a:stretch>
            <a:fillRect/>
          </a:stretch>
        </p:blipFill>
        <p:spPr>
          <a:xfrm>
            <a:off x="567560" y="326253"/>
            <a:ext cx="5328744" cy="56105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2394" y="2418408"/>
            <a:ext cx="2207110" cy="3540265"/>
          </a:xfrm>
        </p:spPr>
        <p:txBody>
          <a:bodyPr>
            <a:normAutofit/>
          </a:bodyPr>
          <a:lstStyle/>
          <a:p>
            <a:endParaRPr lang="en-US" sz="1700"/>
          </a:p>
          <a:p>
            <a:r>
              <a:rPr lang="en-US" sz="1700"/>
              <a:t>OHLC features show very high correlation (≥ 0.98)</a:t>
            </a:r>
          </a:p>
          <a:p>
            <a:r>
              <a:rPr lang="en-US" sz="1700"/>
              <a:t>Multicollinearity must be addressed with regularization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4777739"/>
            <a:ext cx="2564242" cy="14121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/>
              <a:t>Yearly Boxplot of Closing Prices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74529" y="5470492"/>
            <a:ext cx="1371600" cy="13716"/>
          </a:xfrm>
          <a:custGeom>
            <a:avLst/>
            <a:gdLst>
              <a:gd name="connsiteX0" fmla="*/ 0 w 1371600"/>
              <a:gd name="connsiteY0" fmla="*/ 0 h 13716"/>
              <a:gd name="connsiteX1" fmla="*/ 685800 w 1371600"/>
              <a:gd name="connsiteY1" fmla="*/ 0 h 13716"/>
              <a:gd name="connsiteX2" fmla="*/ 1371600 w 1371600"/>
              <a:gd name="connsiteY2" fmla="*/ 0 h 13716"/>
              <a:gd name="connsiteX3" fmla="*/ 1371600 w 1371600"/>
              <a:gd name="connsiteY3" fmla="*/ 13716 h 13716"/>
              <a:gd name="connsiteX4" fmla="*/ 713232 w 1371600"/>
              <a:gd name="connsiteY4" fmla="*/ 13716 h 13716"/>
              <a:gd name="connsiteX5" fmla="*/ 0 w 1371600"/>
              <a:gd name="connsiteY5" fmla="*/ 13716 h 13716"/>
              <a:gd name="connsiteX6" fmla="*/ 0 w 137160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3716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127" y="2892"/>
                  <a:pt x="1371229" y="8681"/>
                  <a:pt x="1371600" y="13716"/>
                </a:cubicBezTo>
                <a:cubicBezTo>
                  <a:pt x="1107995" y="21892"/>
                  <a:pt x="1033361" y="28370"/>
                  <a:pt x="713232" y="13716"/>
                </a:cubicBezTo>
                <a:cubicBezTo>
                  <a:pt x="393103" y="-938"/>
                  <a:pt x="289343" y="38649"/>
                  <a:pt x="0" y="13716"/>
                </a:cubicBezTo>
                <a:cubicBezTo>
                  <a:pt x="227" y="7219"/>
                  <a:pt x="197" y="5990"/>
                  <a:pt x="0" y="0"/>
                </a:cubicBezTo>
                <a:close/>
              </a:path>
              <a:path w="1371600" h="13716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228" y="6235"/>
                  <a:pt x="1371259" y="10206"/>
                  <a:pt x="1371600" y="13716"/>
                </a:cubicBezTo>
                <a:cubicBezTo>
                  <a:pt x="1176823" y="-5981"/>
                  <a:pt x="900830" y="5417"/>
                  <a:pt x="713232" y="13716"/>
                </a:cubicBezTo>
                <a:cubicBezTo>
                  <a:pt x="525634" y="22015"/>
                  <a:pt x="282837" y="1152"/>
                  <a:pt x="0" y="13716"/>
                </a:cubicBezTo>
                <a:cubicBezTo>
                  <a:pt x="596" y="8712"/>
                  <a:pt x="320" y="342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0" y="4777739"/>
            <a:ext cx="5173220" cy="1399223"/>
          </a:xfrm>
        </p:spPr>
        <p:txBody>
          <a:bodyPr anchor="ctr">
            <a:normAutofit/>
          </a:bodyPr>
          <a:lstStyle/>
          <a:p>
            <a:endParaRPr lang="en-US" sz="1900" dirty="0"/>
          </a:p>
          <a:p>
            <a:r>
              <a:rPr lang="en-US" sz="1900" dirty="0"/>
              <a:t>Price volatility increased between 2015–2018</a:t>
            </a:r>
          </a:p>
          <a:p>
            <a:r>
              <a:rPr lang="en-US" sz="1900" dirty="0"/>
              <a:t>Collapse post-2019 signals investor confidence loss</a:t>
            </a:r>
          </a:p>
        </p:txBody>
      </p:sp>
      <p:pic>
        <p:nvPicPr>
          <p:cNvPr id="7" name="Picture 6" descr="A chart with blue squares and rectangles&#10;&#10;AI-generated content may be incorrect.">
            <a:extLst>
              <a:ext uri="{FF2B5EF4-FFF2-40B4-BE49-F238E27FC236}">
                <a16:creationId xmlns:a16="http://schemas.microsoft.com/office/drawing/2014/main" id="{0DA9F900-5923-1CCA-952C-6D9385BBF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438864"/>
            <a:ext cx="77724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US" sz="4200"/>
              <a:t>Summary of EDA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1" y="3017522"/>
            <a:ext cx="7455989" cy="3124658"/>
          </a:xfrm>
        </p:spPr>
        <p:txBody>
          <a:bodyPr anchor="ctr">
            <a:normAutofit/>
          </a:bodyPr>
          <a:lstStyle/>
          <a:p>
            <a:endParaRPr lang="en-US" sz="2100"/>
          </a:p>
          <a:p>
            <a:r>
              <a:rPr lang="en-US" sz="2100"/>
              <a:t>Peak in 2018 followed by a crash</a:t>
            </a:r>
          </a:p>
          <a:p>
            <a:r>
              <a:rPr lang="en-US" sz="2100"/>
              <a:t>Multicollinearity and skewness observed</a:t>
            </a:r>
          </a:p>
          <a:p>
            <a:r>
              <a:rPr lang="en-US" sz="2100"/>
              <a:t>Extreme volatility in returns</a:t>
            </a:r>
          </a:p>
          <a:p>
            <a:r>
              <a:rPr lang="en-US" sz="2100"/>
              <a:t>Model choice influenced by EDA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322</Words>
  <Application>Microsoft Macintosh PowerPoint</Application>
  <PresentationFormat>On-screen Show (4:3)</PresentationFormat>
  <Paragraphs>63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Stock Price Prediction using Machine Learning</vt:lpstr>
      <vt:lpstr>Project Overview</vt:lpstr>
      <vt:lpstr>Monthly Closing Price Over Time</vt:lpstr>
      <vt:lpstr>OHLC Prices Over Time</vt:lpstr>
      <vt:lpstr>Distribution of Monthly Closing Prices</vt:lpstr>
      <vt:lpstr>Monthly Returns Over Time</vt:lpstr>
      <vt:lpstr>Correlation Heatmap</vt:lpstr>
      <vt:lpstr>Yearly Boxplot of Closing Prices</vt:lpstr>
      <vt:lpstr>Summary of EDA Observations</vt:lpstr>
      <vt:lpstr>ML Models Used</vt:lpstr>
      <vt:lpstr>Correlation Matrix – Revisited</vt:lpstr>
      <vt:lpstr>Linear Regression – Actual vs Predicted</vt:lpstr>
      <vt:lpstr>Random Forest – Actual vs Predicted</vt:lpstr>
      <vt:lpstr>Ridge Regression – Actual vs Predicted</vt:lpstr>
      <vt:lpstr>Final Takeaways</vt:lpstr>
      <vt:lpstr>Future Work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vartika22csu364</cp:lastModifiedBy>
  <cp:revision>2</cp:revision>
  <dcterms:created xsi:type="dcterms:W3CDTF">2013-01-27T09:14:16Z</dcterms:created>
  <dcterms:modified xsi:type="dcterms:W3CDTF">2025-06-22T16:53:20Z</dcterms:modified>
  <cp:category/>
</cp:coreProperties>
</file>